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74" r:id="rId13"/>
    <p:sldId id="275" r:id="rId14"/>
    <p:sldId id="267" r:id="rId15"/>
    <p:sldId id="268" r:id="rId16"/>
    <p:sldId id="269" r:id="rId17"/>
    <p:sldId id="270" r:id="rId18"/>
    <p:sldId id="276" r:id="rId19"/>
    <p:sldId id="277" r:id="rId20"/>
    <p:sldId id="273" r:id="rId21"/>
  </p:sldIdLst>
  <p:sldSz cx="18288000" cy="10287000"/>
  <p:notesSz cx="18288000" cy="10287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7"/>
    <p:restoredTop sz="94645"/>
  </p:normalViewPr>
  <p:slideViewPr>
    <p:cSldViewPr>
      <p:cViewPr varScale="1">
        <p:scale>
          <a:sx n="79" d="100"/>
          <a:sy n="79" d="100"/>
        </p:scale>
        <p:origin x="600" y="20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9" cy="10286999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15201899" y="0"/>
            <a:ext cx="3086100" cy="10283190"/>
          </a:xfrm>
          <a:custGeom>
            <a:avLst/>
            <a:gdLst/>
            <a:ahLst/>
            <a:cxnLst/>
            <a:rect l="l" t="t" r="r" b="b"/>
            <a:pathLst>
              <a:path w="3086100" h="10283190">
                <a:moveTo>
                  <a:pt x="3086099" y="10282980"/>
                </a:moveTo>
                <a:lnTo>
                  <a:pt x="0" y="10282980"/>
                </a:lnTo>
                <a:lnTo>
                  <a:pt x="0" y="0"/>
                </a:lnTo>
                <a:lnTo>
                  <a:pt x="3086099" y="0"/>
                </a:lnTo>
                <a:lnTo>
                  <a:pt x="3086099" y="10282980"/>
                </a:lnTo>
                <a:close/>
              </a:path>
            </a:pathLst>
          </a:custGeom>
          <a:solidFill>
            <a:srgbClr val="583C8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8" name="bg object 1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871375" y="132425"/>
            <a:ext cx="4267199" cy="10667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5655967" y="635000"/>
            <a:ext cx="6976064" cy="7112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11/13/24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500" b="1" i="0">
                <a:solidFill>
                  <a:schemeClr val="tx1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300" b="1" i="0">
                <a:solidFill>
                  <a:schemeClr val="tx1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11/13/24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500" b="1" i="0">
                <a:solidFill>
                  <a:schemeClr val="tx1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11/13/24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9" cy="10286999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0" y="0"/>
            <a:ext cx="1757680" cy="10288905"/>
          </a:xfrm>
          <a:custGeom>
            <a:avLst/>
            <a:gdLst/>
            <a:ahLst/>
            <a:cxnLst/>
            <a:rect l="l" t="t" r="r" b="b"/>
            <a:pathLst>
              <a:path w="1757680" h="10288905">
                <a:moveTo>
                  <a:pt x="1757137" y="10288863"/>
                </a:moveTo>
                <a:lnTo>
                  <a:pt x="0" y="10288863"/>
                </a:lnTo>
                <a:lnTo>
                  <a:pt x="0" y="0"/>
                </a:lnTo>
                <a:lnTo>
                  <a:pt x="1757137" y="0"/>
                </a:lnTo>
                <a:lnTo>
                  <a:pt x="1757137" y="10288863"/>
                </a:lnTo>
                <a:close/>
              </a:path>
            </a:pathLst>
          </a:custGeom>
          <a:solidFill>
            <a:srgbClr val="583C8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500" b="1" i="0">
                <a:solidFill>
                  <a:schemeClr val="tx1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11/13/24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9" cy="10286999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0" y="0"/>
            <a:ext cx="1757680" cy="10288905"/>
          </a:xfrm>
          <a:custGeom>
            <a:avLst/>
            <a:gdLst/>
            <a:ahLst/>
            <a:cxnLst/>
            <a:rect l="l" t="t" r="r" b="b"/>
            <a:pathLst>
              <a:path w="1757680" h="10288905">
                <a:moveTo>
                  <a:pt x="1757137" y="10288863"/>
                </a:moveTo>
                <a:lnTo>
                  <a:pt x="0" y="10288863"/>
                </a:lnTo>
                <a:lnTo>
                  <a:pt x="0" y="0"/>
                </a:lnTo>
                <a:lnTo>
                  <a:pt x="1757137" y="0"/>
                </a:lnTo>
                <a:lnTo>
                  <a:pt x="1757137" y="10288863"/>
                </a:lnTo>
                <a:close/>
              </a:path>
            </a:pathLst>
          </a:custGeom>
          <a:solidFill>
            <a:srgbClr val="583C8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8" name="bg object 1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8039295" y="2693318"/>
            <a:ext cx="179130" cy="179027"/>
          </a:xfrm>
          <a:prstGeom prst="rect">
            <a:avLst/>
          </a:prstGeom>
        </p:spPr>
      </p:pic>
      <p:pic>
        <p:nvPicPr>
          <p:cNvPr id="19" name="bg object 1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8039295" y="2258468"/>
            <a:ext cx="179130" cy="179027"/>
          </a:xfrm>
          <a:prstGeom prst="rect">
            <a:avLst/>
          </a:prstGeom>
        </p:spPr>
      </p:pic>
      <p:pic>
        <p:nvPicPr>
          <p:cNvPr id="20" name="bg object 2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7597125" y="2258468"/>
            <a:ext cx="179130" cy="179027"/>
          </a:xfrm>
          <a:prstGeom prst="rect">
            <a:avLst/>
          </a:prstGeom>
        </p:spPr>
      </p:pic>
      <p:pic>
        <p:nvPicPr>
          <p:cNvPr id="21" name="bg object 2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8039295" y="1823619"/>
            <a:ext cx="179130" cy="179027"/>
          </a:xfrm>
          <a:prstGeom prst="rect">
            <a:avLst/>
          </a:prstGeom>
        </p:spPr>
      </p:pic>
      <p:pic>
        <p:nvPicPr>
          <p:cNvPr id="22" name="bg object 2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7597125" y="1823619"/>
            <a:ext cx="179130" cy="179027"/>
          </a:xfrm>
          <a:prstGeom prst="rect">
            <a:avLst/>
          </a:prstGeom>
        </p:spPr>
      </p:pic>
      <p:pic>
        <p:nvPicPr>
          <p:cNvPr id="23" name="bg object 2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7154484" y="1823619"/>
            <a:ext cx="179130" cy="179027"/>
          </a:xfrm>
          <a:prstGeom prst="rect">
            <a:avLst/>
          </a:prstGeom>
        </p:spPr>
      </p:pic>
      <p:pic>
        <p:nvPicPr>
          <p:cNvPr id="24" name="bg object 2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8039295" y="1388769"/>
            <a:ext cx="179130" cy="179028"/>
          </a:xfrm>
          <a:prstGeom prst="rect">
            <a:avLst/>
          </a:prstGeom>
        </p:spPr>
      </p:pic>
      <p:pic>
        <p:nvPicPr>
          <p:cNvPr id="25" name="bg object 2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7597125" y="1388769"/>
            <a:ext cx="179130" cy="179028"/>
          </a:xfrm>
          <a:prstGeom prst="rect">
            <a:avLst/>
          </a:prstGeom>
        </p:spPr>
      </p:pic>
      <p:pic>
        <p:nvPicPr>
          <p:cNvPr id="26" name="bg object 2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7154484" y="1388769"/>
            <a:ext cx="179130" cy="179028"/>
          </a:xfrm>
          <a:prstGeom prst="rect">
            <a:avLst/>
          </a:prstGeom>
        </p:spPr>
      </p:pic>
      <p:pic>
        <p:nvPicPr>
          <p:cNvPr id="27" name="bg object 2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8039295" y="954391"/>
            <a:ext cx="179130" cy="179027"/>
          </a:xfrm>
          <a:prstGeom prst="rect">
            <a:avLst/>
          </a:prstGeom>
        </p:spPr>
      </p:pic>
      <p:pic>
        <p:nvPicPr>
          <p:cNvPr id="28" name="bg object 2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6711845" y="1388769"/>
            <a:ext cx="179130" cy="179028"/>
          </a:xfrm>
          <a:prstGeom prst="rect">
            <a:avLst/>
          </a:prstGeom>
        </p:spPr>
      </p:pic>
      <p:pic>
        <p:nvPicPr>
          <p:cNvPr id="29" name="bg object 2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7597125" y="954391"/>
            <a:ext cx="179130" cy="179027"/>
          </a:xfrm>
          <a:prstGeom prst="rect">
            <a:avLst/>
          </a:prstGeom>
        </p:spPr>
      </p:pic>
      <p:pic>
        <p:nvPicPr>
          <p:cNvPr id="30" name="bg object 3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7154484" y="954391"/>
            <a:ext cx="179130" cy="179027"/>
          </a:xfrm>
          <a:prstGeom prst="rect">
            <a:avLst/>
          </a:prstGeom>
        </p:spPr>
      </p:pic>
      <p:pic>
        <p:nvPicPr>
          <p:cNvPr id="31" name="bg object 3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6711845" y="954391"/>
            <a:ext cx="179130" cy="179027"/>
          </a:xfrm>
          <a:prstGeom prst="rect">
            <a:avLst/>
          </a:prstGeom>
        </p:spPr>
      </p:pic>
      <p:pic>
        <p:nvPicPr>
          <p:cNvPr id="32" name="bg object 3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6269675" y="954391"/>
            <a:ext cx="179130" cy="179027"/>
          </a:xfrm>
          <a:prstGeom prst="rect">
            <a:avLst/>
          </a:prstGeom>
        </p:spPr>
      </p:pic>
      <p:pic>
        <p:nvPicPr>
          <p:cNvPr id="33" name="bg object 3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8039295" y="519542"/>
            <a:ext cx="179130" cy="179027"/>
          </a:xfrm>
          <a:prstGeom prst="rect">
            <a:avLst/>
          </a:prstGeom>
        </p:spPr>
      </p:pic>
      <p:pic>
        <p:nvPicPr>
          <p:cNvPr id="34" name="bg object 34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7597125" y="519542"/>
            <a:ext cx="179130" cy="179027"/>
          </a:xfrm>
          <a:prstGeom prst="rect">
            <a:avLst/>
          </a:prstGeom>
        </p:spPr>
      </p:pic>
      <p:pic>
        <p:nvPicPr>
          <p:cNvPr id="35" name="bg object 35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7154484" y="519542"/>
            <a:ext cx="179130" cy="179027"/>
          </a:xfrm>
          <a:prstGeom prst="rect">
            <a:avLst/>
          </a:prstGeom>
        </p:spPr>
      </p:pic>
      <p:pic>
        <p:nvPicPr>
          <p:cNvPr id="36" name="bg object 36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6711845" y="519542"/>
            <a:ext cx="179130" cy="179027"/>
          </a:xfrm>
          <a:prstGeom prst="rect">
            <a:avLst/>
          </a:prstGeom>
        </p:spPr>
      </p:pic>
      <p:pic>
        <p:nvPicPr>
          <p:cNvPr id="37" name="bg object 3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6269675" y="519542"/>
            <a:ext cx="179130" cy="179027"/>
          </a:xfrm>
          <a:prstGeom prst="rect">
            <a:avLst/>
          </a:prstGeom>
        </p:spPr>
      </p:pic>
      <p:pic>
        <p:nvPicPr>
          <p:cNvPr id="38" name="bg object 3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5827033" y="519542"/>
            <a:ext cx="179131" cy="179027"/>
          </a:xfrm>
          <a:prstGeom prst="rect">
            <a:avLst/>
          </a:prstGeom>
        </p:spPr>
      </p:pic>
      <p:pic>
        <p:nvPicPr>
          <p:cNvPr id="39" name="bg object 3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8039295" y="84692"/>
            <a:ext cx="179130" cy="179027"/>
          </a:xfrm>
          <a:prstGeom prst="rect">
            <a:avLst/>
          </a:prstGeom>
        </p:spPr>
      </p:pic>
      <p:pic>
        <p:nvPicPr>
          <p:cNvPr id="40" name="bg object 4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7597125" y="84692"/>
            <a:ext cx="179130" cy="179027"/>
          </a:xfrm>
          <a:prstGeom prst="rect">
            <a:avLst/>
          </a:prstGeom>
        </p:spPr>
      </p:pic>
      <p:pic>
        <p:nvPicPr>
          <p:cNvPr id="41" name="bg object 4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7154484" y="84692"/>
            <a:ext cx="179130" cy="179027"/>
          </a:xfrm>
          <a:prstGeom prst="rect">
            <a:avLst/>
          </a:prstGeom>
        </p:spPr>
      </p:pic>
      <p:pic>
        <p:nvPicPr>
          <p:cNvPr id="42" name="bg object 4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6711845" y="84692"/>
            <a:ext cx="179130" cy="179027"/>
          </a:xfrm>
          <a:prstGeom prst="rect">
            <a:avLst/>
          </a:prstGeom>
        </p:spPr>
      </p:pic>
      <p:pic>
        <p:nvPicPr>
          <p:cNvPr id="43" name="bg object 4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6269675" y="84692"/>
            <a:ext cx="179130" cy="179027"/>
          </a:xfrm>
          <a:prstGeom prst="rect">
            <a:avLst/>
          </a:prstGeom>
        </p:spPr>
      </p:pic>
      <p:pic>
        <p:nvPicPr>
          <p:cNvPr id="44" name="bg object 4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5827033" y="84692"/>
            <a:ext cx="179131" cy="179027"/>
          </a:xfrm>
          <a:prstGeom prst="rect">
            <a:avLst/>
          </a:prstGeom>
        </p:spPr>
      </p:pic>
      <p:pic>
        <p:nvPicPr>
          <p:cNvPr id="45" name="bg object 45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5384394" y="84692"/>
            <a:ext cx="179130" cy="179027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11/13/24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18287999" cy="102869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996225" y="816727"/>
            <a:ext cx="6295548" cy="7112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500" b="1" i="0">
                <a:solidFill>
                  <a:schemeClr val="tx1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01238" y="2169304"/>
            <a:ext cx="17485523" cy="6197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300" b="1" i="0">
                <a:solidFill>
                  <a:schemeClr val="tx1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11/13/24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6.png"/><Relationship Id="rId18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9.png"/><Relationship Id="rId12" Type="http://schemas.openxmlformats.org/officeDocument/2006/relationships/image" Target="../media/image15.png"/><Relationship Id="rId17" Type="http://schemas.openxmlformats.org/officeDocument/2006/relationships/image" Target="../media/image20.png"/><Relationship Id="rId2" Type="http://schemas.openxmlformats.org/officeDocument/2006/relationships/image" Target="../media/image10.png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14.png"/><Relationship Id="rId5" Type="http://schemas.openxmlformats.org/officeDocument/2006/relationships/image" Target="../media/image13.png"/><Relationship Id="rId15" Type="http://schemas.openxmlformats.org/officeDocument/2006/relationships/image" Target="../media/image18.png"/><Relationship Id="rId10" Type="http://schemas.openxmlformats.org/officeDocument/2006/relationships/image" Target="../media/image8.png"/><Relationship Id="rId19" Type="http://schemas.openxmlformats.org/officeDocument/2006/relationships/image" Target="../media/image22.jpg"/><Relationship Id="rId4" Type="http://schemas.openxmlformats.org/officeDocument/2006/relationships/image" Target="../media/image12.png"/><Relationship Id="rId9" Type="http://schemas.openxmlformats.org/officeDocument/2006/relationships/image" Target="../media/image7.png"/><Relationship Id="rId14" Type="http://schemas.openxmlformats.org/officeDocument/2006/relationships/image" Target="../media/image17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3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35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researchgate.net/publication/373066982_Real-Time_Monocular_Skeleton-Based_Hand_Gesture_Recognition_Using_3D-Jointsformer" TargetMode="External"/><Relationship Id="rId3" Type="http://schemas.openxmlformats.org/officeDocument/2006/relationships/hyperlink" Target="https://www.researchgate.net/publication/354046870_Vision_based_Hand_gesture_pattern_recognition_enabled_home_automation_system_using_Internet_of_Things" TargetMode="External"/><Relationship Id="rId7" Type="http://schemas.openxmlformats.org/officeDocument/2006/relationships/hyperlink" Target="https://www.researchgate.net/publication/373923804_HAND_GESTURE_RECOGNITION_USING_RECURRENT_NEURAL_NETWORKS_AND_SYNTHETIC_DATA_GENERATION" TargetMode="External"/><Relationship Id="rId2" Type="http://schemas.openxmlformats.org/officeDocument/2006/relationships/hyperlink" Target="https://www.researchgate.net/publication/372339326_Hand_Gesture_and_Voice_Assistants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researchgate.net/publication/359801928_Gestures_Controlled_Home_Automation_using_Deep_Learning_A_Review" TargetMode="External"/><Relationship Id="rId5" Type="http://schemas.openxmlformats.org/officeDocument/2006/relationships/hyperlink" Target="https://www.researchgate.net/publication/372984441_IOT_BASED_HOME_APPLICATIONS_CONTROLING_USING_VISION_AND_GESTURE_THROUGH_RASPBERRY_PI" TargetMode="External"/><Relationship Id="rId4" Type="http://schemas.openxmlformats.org/officeDocument/2006/relationships/hyperlink" Target="https://www.sciencedirect.com/science/article/pii/S2772671123002619" TargetMode="Externa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researchgate.net/publication/374388028_HOME_AUTOMATION_SYSTEM" TargetMode="External"/><Relationship Id="rId3" Type="http://schemas.openxmlformats.org/officeDocument/2006/relationships/hyperlink" Target="https://www.researchgate.net/publication/353624643_Convolutional_neural_networks_framework_for_human_hand_gesture_recognition" TargetMode="External"/><Relationship Id="rId7" Type="http://schemas.openxmlformats.org/officeDocument/2006/relationships/hyperlink" Target="https://www.researchgate.net/publication/369488379_Gesture_Vocabularies_for_Hand_Gestures_for_Controlling_Air_Conditioners_in_Home_and_Vehicle_Environments" TargetMode="External"/><Relationship Id="rId2" Type="http://schemas.openxmlformats.org/officeDocument/2006/relationships/hyperlink" Target="https://www.researchgate.net/publication/371230969_Computer_Vision_based_Media_Control_using_Hand_Gestures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researchgate.net/publication/374846019_Utilizing_ML_for_Hand_Gesture_Recognition" TargetMode="External"/><Relationship Id="rId5" Type="http://schemas.openxmlformats.org/officeDocument/2006/relationships/hyperlink" Target="https://www.researchgate.net/publication/352167439_Artificial_Intelligence_Based_Smart_Home_Automation_System_Using_Internet_of_Things" TargetMode="External"/><Relationship Id="rId10" Type="http://schemas.openxmlformats.org/officeDocument/2006/relationships/hyperlink" Target="https://www.ijraset.com/best-journal/finger-gesture-recognition-based-home-automation-using-iot" TargetMode="External"/><Relationship Id="rId4" Type="http://schemas.openxmlformats.org/officeDocument/2006/relationships/hyperlink" Target="https://www.researchgate.net/publication/348308219_Improving_Real-Time_Hand_Gesture_Recognition_with_Semantic_Segmentation" TargetMode="External"/><Relationship Id="rId9" Type="http://schemas.openxmlformats.org/officeDocument/2006/relationships/hyperlink" Target="https://www.researchgate.net/publication/372339326_Hand_Gesture_and_Voice_Assistants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9.png"/><Relationship Id="rId7" Type="http://schemas.openxmlformats.org/officeDocument/2006/relationships/image" Target="../media/image2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26.png"/><Relationship Id="rId5" Type="http://schemas.openxmlformats.org/officeDocument/2006/relationships/image" Target="../media/image8.png"/><Relationship Id="rId10" Type="http://schemas.openxmlformats.org/officeDocument/2006/relationships/image" Target="../media/image25.png"/><Relationship Id="rId4" Type="http://schemas.openxmlformats.org/officeDocument/2006/relationships/image" Target="../media/image23.png"/><Relationship Id="rId9" Type="http://schemas.openxmlformats.org/officeDocument/2006/relationships/image" Target="../media/image3.jp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6.png"/><Relationship Id="rId12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11" Type="http://schemas.openxmlformats.org/officeDocument/2006/relationships/image" Target="../media/image24.png"/><Relationship Id="rId5" Type="http://schemas.openxmlformats.org/officeDocument/2006/relationships/image" Target="../media/image8.png"/><Relationship Id="rId10" Type="http://schemas.openxmlformats.org/officeDocument/2006/relationships/image" Target="../media/image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9.png"/><Relationship Id="rId18" Type="http://schemas.openxmlformats.org/officeDocument/2006/relationships/image" Target="../media/image26.png"/><Relationship Id="rId3" Type="http://schemas.openxmlformats.org/officeDocument/2006/relationships/image" Target="../media/image10.png"/><Relationship Id="rId7" Type="http://schemas.openxmlformats.org/officeDocument/2006/relationships/image" Target="../media/image28.png"/><Relationship Id="rId12" Type="http://schemas.openxmlformats.org/officeDocument/2006/relationships/image" Target="../media/image18.png"/><Relationship Id="rId17" Type="http://schemas.openxmlformats.org/officeDocument/2006/relationships/image" Target="../media/image29.png"/><Relationship Id="rId2" Type="http://schemas.openxmlformats.org/officeDocument/2006/relationships/image" Target="../media/image27.png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7.png"/><Relationship Id="rId5" Type="http://schemas.openxmlformats.org/officeDocument/2006/relationships/image" Target="../media/image4.png"/><Relationship Id="rId15" Type="http://schemas.openxmlformats.org/officeDocument/2006/relationships/image" Target="../media/image3.jpg"/><Relationship Id="rId10" Type="http://schemas.openxmlformats.org/officeDocument/2006/relationships/image" Target="../media/image16.png"/><Relationship Id="rId4" Type="http://schemas.openxmlformats.org/officeDocument/2006/relationships/image" Target="../media/image6.png"/><Relationship Id="rId9" Type="http://schemas.openxmlformats.org/officeDocument/2006/relationships/image" Target="../media/image8.png"/><Relationship Id="rId14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6.png"/><Relationship Id="rId18" Type="http://schemas.openxmlformats.org/officeDocument/2006/relationships/image" Target="../media/image21.png"/><Relationship Id="rId3" Type="http://schemas.openxmlformats.org/officeDocument/2006/relationships/image" Target="../media/image11.png"/><Relationship Id="rId21" Type="http://schemas.openxmlformats.org/officeDocument/2006/relationships/image" Target="../media/image3.jpg"/><Relationship Id="rId7" Type="http://schemas.openxmlformats.org/officeDocument/2006/relationships/image" Target="../media/image9.png"/><Relationship Id="rId12" Type="http://schemas.openxmlformats.org/officeDocument/2006/relationships/image" Target="../media/image15.png"/><Relationship Id="rId17" Type="http://schemas.openxmlformats.org/officeDocument/2006/relationships/image" Target="../media/image20.png"/><Relationship Id="rId2" Type="http://schemas.openxmlformats.org/officeDocument/2006/relationships/image" Target="../media/image10.png"/><Relationship Id="rId16" Type="http://schemas.openxmlformats.org/officeDocument/2006/relationships/image" Target="../media/image19.png"/><Relationship Id="rId20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14.png"/><Relationship Id="rId5" Type="http://schemas.openxmlformats.org/officeDocument/2006/relationships/image" Target="../media/image13.png"/><Relationship Id="rId15" Type="http://schemas.openxmlformats.org/officeDocument/2006/relationships/image" Target="../media/image18.png"/><Relationship Id="rId10" Type="http://schemas.openxmlformats.org/officeDocument/2006/relationships/image" Target="../media/image8.png"/><Relationship Id="rId19" Type="http://schemas.openxmlformats.org/officeDocument/2006/relationships/image" Target="../media/image25.png"/><Relationship Id="rId4" Type="http://schemas.openxmlformats.org/officeDocument/2006/relationships/image" Target="../media/image12.png"/><Relationship Id="rId9" Type="http://schemas.openxmlformats.org/officeDocument/2006/relationships/image" Target="../media/image7.png"/><Relationship Id="rId1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3086100" cy="10283190"/>
          </a:xfrm>
          <a:custGeom>
            <a:avLst/>
            <a:gdLst/>
            <a:ahLst/>
            <a:cxnLst/>
            <a:rect l="l" t="t" r="r" b="b"/>
            <a:pathLst>
              <a:path w="3086100" h="10283190">
                <a:moveTo>
                  <a:pt x="3086099" y="10282980"/>
                </a:moveTo>
                <a:lnTo>
                  <a:pt x="0" y="10282980"/>
                </a:lnTo>
                <a:lnTo>
                  <a:pt x="0" y="0"/>
                </a:lnTo>
                <a:lnTo>
                  <a:pt x="3086099" y="0"/>
                </a:lnTo>
                <a:lnTo>
                  <a:pt x="3086099" y="10282980"/>
                </a:lnTo>
                <a:close/>
              </a:path>
            </a:pathLst>
          </a:custGeom>
          <a:solidFill>
            <a:srgbClr val="583C8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743623" y="4309467"/>
            <a:ext cx="179131" cy="179028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743623" y="3874618"/>
            <a:ext cx="179131" cy="179027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7300982" y="3874618"/>
            <a:ext cx="179130" cy="179027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7743623" y="3439768"/>
            <a:ext cx="179131" cy="179027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7300982" y="3439768"/>
            <a:ext cx="179130" cy="179027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6858812" y="3439768"/>
            <a:ext cx="179130" cy="179027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743623" y="3004918"/>
            <a:ext cx="179131" cy="179027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7300982" y="3004918"/>
            <a:ext cx="179130" cy="179027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6858812" y="3004918"/>
            <a:ext cx="179130" cy="179027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6416173" y="3004918"/>
            <a:ext cx="179130" cy="179027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743623" y="2570069"/>
            <a:ext cx="179131" cy="179028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7300982" y="2570069"/>
            <a:ext cx="179130" cy="179028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6858812" y="2570069"/>
            <a:ext cx="179130" cy="179028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6416173" y="2570069"/>
            <a:ext cx="179130" cy="179028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5973531" y="2570069"/>
            <a:ext cx="179130" cy="179028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7743623" y="2135691"/>
            <a:ext cx="179131" cy="179027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7300982" y="2135691"/>
            <a:ext cx="179130" cy="179027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6858812" y="2135691"/>
            <a:ext cx="179130" cy="179027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6416173" y="2135691"/>
            <a:ext cx="179130" cy="179027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5973531" y="2135691"/>
            <a:ext cx="179130" cy="179027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5531362" y="2135691"/>
            <a:ext cx="179130" cy="179027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7743623" y="1700841"/>
            <a:ext cx="179131" cy="179027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7300982" y="1700841"/>
            <a:ext cx="179130" cy="179027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16858812" y="1700841"/>
            <a:ext cx="179130" cy="179027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16416173" y="1700841"/>
            <a:ext cx="179130" cy="179027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15973531" y="1700841"/>
            <a:ext cx="179130" cy="179027"/>
          </a:xfrm>
          <a:prstGeom prst="rect">
            <a:avLst/>
          </a:prstGeom>
        </p:spPr>
      </p:pic>
      <p:pic>
        <p:nvPicPr>
          <p:cNvPr id="29" name="object 29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15531362" y="1700841"/>
            <a:ext cx="179130" cy="179027"/>
          </a:xfrm>
          <a:prstGeom prst="rect">
            <a:avLst/>
          </a:prstGeom>
        </p:spPr>
      </p:pic>
      <p:pic>
        <p:nvPicPr>
          <p:cNvPr id="30" name="object 30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15088722" y="1700841"/>
            <a:ext cx="179131" cy="179027"/>
          </a:xfrm>
          <a:prstGeom prst="rect">
            <a:avLst/>
          </a:prstGeom>
        </p:spPr>
      </p:pic>
      <p:pic>
        <p:nvPicPr>
          <p:cNvPr id="31" name="object 3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7300982" y="1265992"/>
            <a:ext cx="179130" cy="179027"/>
          </a:xfrm>
          <a:prstGeom prst="rect">
            <a:avLst/>
          </a:prstGeom>
        </p:spPr>
      </p:pic>
      <p:pic>
        <p:nvPicPr>
          <p:cNvPr id="32" name="object 3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743623" y="1265992"/>
            <a:ext cx="179131" cy="179027"/>
          </a:xfrm>
          <a:prstGeom prst="rect">
            <a:avLst/>
          </a:prstGeom>
        </p:spPr>
      </p:pic>
      <p:pic>
        <p:nvPicPr>
          <p:cNvPr id="33" name="object 33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6858812" y="1265992"/>
            <a:ext cx="179130" cy="179027"/>
          </a:xfrm>
          <a:prstGeom prst="rect">
            <a:avLst/>
          </a:prstGeom>
        </p:spPr>
      </p:pic>
      <p:pic>
        <p:nvPicPr>
          <p:cNvPr id="34" name="object 34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6416173" y="1265992"/>
            <a:ext cx="179130" cy="179027"/>
          </a:xfrm>
          <a:prstGeom prst="rect">
            <a:avLst/>
          </a:prstGeom>
        </p:spPr>
      </p:pic>
      <p:pic>
        <p:nvPicPr>
          <p:cNvPr id="35" name="object 35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5973531" y="1265992"/>
            <a:ext cx="179130" cy="179027"/>
          </a:xfrm>
          <a:prstGeom prst="rect">
            <a:avLst/>
          </a:prstGeom>
        </p:spPr>
      </p:pic>
      <p:pic>
        <p:nvPicPr>
          <p:cNvPr id="36" name="object 36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5531362" y="1265992"/>
            <a:ext cx="179130" cy="179027"/>
          </a:xfrm>
          <a:prstGeom prst="rect">
            <a:avLst/>
          </a:prstGeom>
        </p:spPr>
      </p:pic>
      <p:pic>
        <p:nvPicPr>
          <p:cNvPr id="37" name="object 37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5088722" y="1265992"/>
            <a:ext cx="179131" cy="179027"/>
          </a:xfrm>
          <a:prstGeom prst="rect">
            <a:avLst/>
          </a:prstGeom>
        </p:spPr>
      </p:pic>
      <p:pic>
        <p:nvPicPr>
          <p:cNvPr id="38" name="object 38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4646081" y="1265992"/>
            <a:ext cx="179130" cy="179027"/>
          </a:xfrm>
          <a:prstGeom prst="rect">
            <a:avLst/>
          </a:prstGeom>
        </p:spPr>
      </p:pic>
      <p:pic>
        <p:nvPicPr>
          <p:cNvPr id="39" name="object 3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743623" y="831142"/>
            <a:ext cx="179131" cy="179027"/>
          </a:xfrm>
          <a:prstGeom prst="rect">
            <a:avLst/>
          </a:prstGeom>
        </p:spPr>
      </p:pic>
      <p:pic>
        <p:nvPicPr>
          <p:cNvPr id="40" name="object 4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7300982" y="831142"/>
            <a:ext cx="179130" cy="179027"/>
          </a:xfrm>
          <a:prstGeom prst="rect">
            <a:avLst/>
          </a:prstGeom>
        </p:spPr>
      </p:pic>
      <p:pic>
        <p:nvPicPr>
          <p:cNvPr id="41" name="object 41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16858812" y="831142"/>
            <a:ext cx="179130" cy="179027"/>
          </a:xfrm>
          <a:prstGeom prst="rect">
            <a:avLst/>
          </a:prstGeom>
        </p:spPr>
      </p:pic>
      <p:pic>
        <p:nvPicPr>
          <p:cNvPr id="42" name="object 42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16416173" y="831142"/>
            <a:ext cx="179130" cy="179027"/>
          </a:xfrm>
          <a:prstGeom prst="rect">
            <a:avLst/>
          </a:prstGeom>
        </p:spPr>
      </p:pic>
      <p:pic>
        <p:nvPicPr>
          <p:cNvPr id="43" name="object 43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15973531" y="831142"/>
            <a:ext cx="179130" cy="179027"/>
          </a:xfrm>
          <a:prstGeom prst="rect">
            <a:avLst/>
          </a:prstGeom>
        </p:spPr>
      </p:pic>
      <p:pic>
        <p:nvPicPr>
          <p:cNvPr id="44" name="object 44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15531362" y="831142"/>
            <a:ext cx="179130" cy="179027"/>
          </a:xfrm>
          <a:prstGeom prst="rect">
            <a:avLst/>
          </a:prstGeom>
        </p:spPr>
      </p:pic>
      <p:pic>
        <p:nvPicPr>
          <p:cNvPr id="45" name="object 45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15088722" y="831142"/>
            <a:ext cx="179131" cy="179027"/>
          </a:xfrm>
          <a:prstGeom prst="rect">
            <a:avLst/>
          </a:prstGeom>
        </p:spPr>
      </p:pic>
      <p:pic>
        <p:nvPicPr>
          <p:cNvPr id="46" name="object 46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14646081" y="831142"/>
            <a:ext cx="179130" cy="179027"/>
          </a:xfrm>
          <a:prstGeom prst="rect">
            <a:avLst/>
          </a:prstGeom>
        </p:spPr>
      </p:pic>
      <p:pic>
        <p:nvPicPr>
          <p:cNvPr id="47" name="object 47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14203911" y="831142"/>
            <a:ext cx="179130" cy="179027"/>
          </a:xfrm>
          <a:prstGeom prst="rect">
            <a:avLst/>
          </a:prstGeom>
        </p:spPr>
      </p:pic>
      <p:pic>
        <p:nvPicPr>
          <p:cNvPr id="48" name="object 4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743623" y="396293"/>
            <a:ext cx="179131" cy="179027"/>
          </a:xfrm>
          <a:prstGeom prst="rect">
            <a:avLst/>
          </a:prstGeom>
        </p:spPr>
      </p:pic>
      <p:pic>
        <p:nvPicPr>
          <p:cNvPr id="49" name="object 4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7300982" y="396293"/>
            <a:ext cx="179130" cy="179027"/>
          </a:xfrm>
          <a:prstGeom prst="rect">
            <a:avLst/>
          </a:prstGeom>
        </p:spPr>
      </p:pic>
      <p:pic>
        <p:nvPicPr>
          <p:cNvPr id="50" name="object 50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16858812" y="396293"/>
            <a:ext cx="179130" cy="179027"/>
          </a:xfrm>
          <a:prstGeom prst="rect">
            <a:avLst/>
          </a:prstGeom>
        </p:spPr>
      </p:pic>
      <p:pic>
        <p:nvPicPr>
          <p:cNvPr id="51" name="object 51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16416173" y="396293"/>
            <a:ext cx="179130" cy="179027"/>
          </a:xfrm>
          <a:prstGeom prst="rect">
            <a:avLst/>
          </a:prstGeom>
        </p:spPr>
      </p:pic>
      <p:pic>
        <p:nvPicPr>
          <p:cNvPr id="52" name="object 52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15973531" y="396293"/>
            <a:ext cx="179130" cy="179027"/>
          </a:xfrm>
          <a:prstGeom prst="rect">
            <a:avLst/>
          </a:prstGeom>
        </p:spPr>
      </p:pic>
      <p:pic>
        <p:nvPicPr>
          <p:cNvPr id="53" name="object 53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15531362" y="396293"/>
            <a:ext cx="179130" cy="179027"/>
          </a:xfrm>
          <a:prstGeom prst="rect">
            <a:avLst/>
          </a:prstGeom>
        </p:spPr>
      </p:pic>
      <p:pic>
        <p:nvPicPr>
          <p:cNvPr id="54" name="object 54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15088722" y="396293"/>
            <a:ext cx="179131" cy="179027"/>
          </a:xfrm>
          <a:prstGeom prst="rect">
            <a:avLst/>
          </a:prstGeom>
        </p:spPr>
      </p:pic>
      <p:pic>
        <p:nvPicPr>
          <p:cNvPr id="55" name="object 55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14646081" y="396293"/>
            <a:ext cx="179130" cy="179027"/>
          </a:xfrm>
          <a:prstGeom prst="rect">
            <a:avLst/>
          </a:prstGeom>
        </p:spPr>
      </p:pic>
      <p:pic>
        <p:nvPicPr>
          <p:cNvPr id="56" name="object 56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14203911" y="396293"/>
            <a:ext cx="179130" cy="179027"/>
          </a:xfrm>
          <a:prstGeom prst="rect">
            <a:avLst/>
          </a:prstGeom>
        </p:spPr>
      </p:pic>
      <p:grpSp>
        <p:nvGrpSpPr>
          <p:cNvPr id="57" name="object 57"/>
          <p:cNvGrpSpPr/>
          <p:nvPr/>
        </p:nvGrpSpPr>
        <p:grpSpPr>
          <a:xfrm>
            <a:off x="4272476" y="186213"/>
            <a:ext cx="9744075" cy="2438400"/>
            <a:chOff x="4272476" y="186213"/>
            <a:chExt cx="9744075" cy="2438400"/>
          </a:xfrm>
        </p:grpSpPr>
        <p:pic>
          <p:nvPicPr>
            <p:cNvPr id="58" name="object 58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3761271" y="396293"/>
              <a:ext cx="179130" cy="179027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272476" y="186213"/>
              <a:ext cx="9744074" cy="2438399"/>
            </a:xfrm>
            <a:prstGeom prst="rect">
              <a:avLst/>
            </a:prstGeom>
          </p:spPr>
        </p:pic>
      </p:grpSp>
      <p:sp>
        <p:nvSpPr>
          <p:cNvPr id="60" name="object 60"/>
          <p:cNvSpPr txBox="1">
            <a:spLocks noGrp="1"/>
          </p:cNvSpPr>
          <p:nvPr>
            <p:ph type="title"/>
          </p:nvPr>
        </p:nvSpPr>
        <p:spPr>
          <a:xfrm>
            <a:off x="5065836" y="3574145"/>
            <a:ext cx="10492740" cy="190045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066925" marR="5080" indent="-2054860" algn="ctr">
              <a:lnSpc>
                <a:spcPct val="123800"/>
              </a:lnSpc>
              <a:spcBef>
                <a:spcPts val="95"/>
              </a:spcBef>
            </a:pPr>
            <a:r>
              <a:rPr lang="en-US" sz="5200" spc="235" dirty="0">
                <a:latin typeface="Arial"/>
                <a:cs typeface="Arial"/>
              </a:rPr>
              <a:t>HOME AUTOMATION USING  GESTURES</a:t>
            </a:r>
            <a:endParaRPr sz="5200" dirty="0">
              <a:latin typeface="Arial"/>
              <a:cs typeface="Arial"/>
            </a:endParaRPr>
          </a:p>
        </p:txBody>
      </p:sp>
      <p:sp>
        <p:nvSpPr>
          <p:cNvPr id="64" name="object 63">
            <a:extLst>
              <a:ext uri="{FF2B5EF4-FFF2-40B4-BE49-F238E27FC236}">
                <a16:creationId xmlns:a16="http://schemas.microsoft.com/office/drawing/2014/main" id="{04DB5616-352C-75BB-0EB2-409C6ADB5A44}"/>
              </a:ext>
            </a:extLst>
          </p:cNvPr>
          <p:cNvSpPr txBox="1"/>
          <p:nvPr/>
        </p:nvSpPr>
        <p:spPr>
          <a:xfrm>
            <a:off x="10980239" y="6240063"/>
            <a:ext cx="7025005" cy="1543371"/>
          </a:xfrm>
          <a:prstGeom prst="rect">
            <a:avLst/>
          </a:prstGeom>
        </p:spPr>
        <p:txBody>
          <a:bodyPr vert="horz" wrap="square" lIns="0" tIns="2152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95"/>
              </a:spcBef>
              <a:tabLst>
                <a:tab pos="669290" algn="l"/>
              </a:tabLst>
            </a:pPr>
            <a:r>
              <a:rPr lang="en-US" sz="3600" b="1" spc="155" dirty="0">
                <a:latin typeface="Arial"/>
                <a:cs typeface="Arial"/>
              </a:rPr>
              <a:t>  : </a:t>
            </a:r>
            <a:r>
              <a:rPr lang="en-US" sz="3600" b="1" spc="-60" dirty="0">
                <a:latin typeface="Arial"/>
                <a:cs typeface="Arial"/>
              </a:rPr>
              <a:t>PHAROS SOPHY SAMUEL T J</a:t>
            </a:r>
            <a:endParaRPr lang="en-US" sz="36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695"/>
              </a:spcBef>
              <a:tabLst>
                <a:tab pos="669290" algn="l"/>
              </a:tabLst>
            </a:pPr>
            <a:r>
              <a:rPr lang="en-US" sz="3600" b="1" spc="155" dirty="0">
                <a:latin typeface="Arial"/>
                <a:cs typeface="Arial"/>
              </a:rPr>
              <a:t>  : </a:t>
            </a:r>
            <a:r>
              <a:rPr lang="en-US" sz="3600" b="1" i="0" u="none" strike="noStrike" dirty="0">
                <a:solidFill>
                  <a:srgbClr val="21252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BHAVADHARINI R M</a:t>
            </a:r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45DA4A37-C79E-3CDC-79E4-134080FF749D}"/>
              </a:ext>
            </a:extLst>
          </p:cNvPr>
          <p:cNvSpPr txBox="1"/>
          <p:nvPr/>
        </p:nvSpPr>
        <p:spPr>
          <a:xfrm>
            <a:off x="8915400" y="5763345"/>
            <a:ext cx="9144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3275965" algn="l"/>
                <a:tab pos="3933190" algn="l"/>
              </a:tabLst>
            </a:pPr>
            <a:r>
              <a:rPr lang="en-IN" sz="3600" b="1" spc="220" dirty="0">
                <a:latin typeface="Arial"/>
                <a:cs typeface="Arial"/>
              </a:rPr>
              <a:t>REG.</a:t>
            </a:r>
            <a:r>
              <a:rPr lang="en-IN" sz="3600" b="1" spc="220">
                <a:latin typeface="Arial"/>
                <a:cs typeface="Arial"/>
              </a:rPr>
              <a:t>NO  : </a:t>
            </a:r>
            <a:r>
              <a:rPr lang="en-IN" sz="3600" b="1" spc="80">
                <a:latin typeface="Arial"/>
                <a:cs typeface="Arial"/>
              </a:rPr>
              <a:t>20BAI1049</a:t>
            </a:r>
            <a:endParaRPr lang="en-IN" sz="3600" dirty="0">
              <a:latin typeface="Arial"/>
              <a:cs typeface="Arial"/>
            </a:endParaRPr>
          </a:p>
        </p:txBody>
      </p:sp>
      <p:sp>
        <p:nvSpPr>
          <p:cNvPr id="66" name="object 62">
            <a:extLst>
              <a:ext uri="{FF2B5EF4-FFF2-40B4-BE49-F238E27FC236}">
                <a16:creationId xmlns:a16="http://schemas.microsoft.com/office/drawing/2014/main" id="{A3D770AE-1601-B7C9-3C91-7EEFBCF2C15D}"/>
              </a:ext>
            </a:extLst>
          </p:cNvPr>
          <p:cNvSpPr txBox="1"/>
          <p:nvPr/>
        </p:nvSpPr>
        <p:spPr>
          <a:xfrm>
            <a:off x="9032217" y="6481995"/>
            <a:ext cx="2268220" cy="13285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25000"/>
              </a:lnSpc>
              <a:spcBef>
                <a:spcPts val="90"/>
              </a:spcBef>
            </a:pPr>
            <a:r>
              <a:rPr sz="3600" b="1" spc="204" dirty="0">
                <a:latin typeface="Arial"/>
                <a:cs typeface="Arial"/>
              </a:rPr>
              <a:t>NAME </a:t>
            </a:r>
            <a:r>
              <a:rPr sz="3600" b="1" spc="110" dirty="0">
                <a:latin typeface="Arial"/>
                <a:cs typeface="Arial"/>
              </a:rPr>
              <a:t>GUIDE</a:t>
            </a:r>
            <a:endParaRPr sz="36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039295" y="2693318"/>
            <a:ext cx="179130" cy="179027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039295" y="2258468"/>
            <a:ext cx="179130" cy="179027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597125" y="2258468"/>
            <a:ext cx="179130" cy="179027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8039295" y="1823619"/>
            <a:ext cx="179130" cy="179027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7597125" y="1823619"/>
            <a:ext cx="179130" cy="179027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7154484" y="1823619"/>
            <a:ext cx="179130" cy="179027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039295" y="1388769"/>
            <a:ext cx="179130" cy="179028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597125" y="1388769"/>
            <a:ext cx="179130" cy="179028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154484" y="1388769"/>
            <a:ext cx="179130" cy="179028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039295" y="954391"/>
            <a:ext cx="179130" cy="179027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711845" y="1388769"/>
            <a:ext cx="179130" cy="179028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597125" y="954391"/>
            <a:ext cx="179130" cy="179027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154484" y="954391"/>
            <a:ext cx="179130" cy="179027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711845" y="954391"/>
            <a:ext cx="179130" cy="179027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269675" y="954391"/>
            <a:ext cx="179130" cy="179027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039295" y="519542"/>
            <a:ext cx="179130" cy="179027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7597125" y="519542"/>
            <a:ext cx="179130" cy="179027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7154484" y="519542"/>
            <a:ext cx="179130" cy="179027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6711845" y="519542"/>
            <a:ext cx="179130" cy="179027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6269675" y="519542"/>
            <a:ext cx="179130" cy="179027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5827033" y="519542"/>
            <a:ext cx="179131" cy="179027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8039295" y="84692"/>
            <a:ext cx="179130" cy="179027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7597125" y="84692"/>
            <a:ext cx="179130" cy="179027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7154484" y="84692"/>
            <a:ext cx="179130" cy="179027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6711845" y="84692"/>
            <a:ext cx="179130" cy="179027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6269675" y="84692"/>
            <a:ext cx="179130" cy="179027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5827033" y="84692"/>
            <a:ext cx="179131" cy="179027"/>
          </a:xfrm>
          <a:prstGeom prst="rect">
            <a:avLst/>
          </a:prstGeom>
        </p:spPr>
      </p:pic>
      <p:pic>
        <p:nvPicPr>
          <p:cNvPr id="29" name="object 2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5384394" y="84692"/>
            <a:ext cx="179130" cy="179027"/>
          </a:xfrm>
          <a:prstGeom prst="rect">
            <a:avLst/>
          </a:prstGeom>
        </p:spPr>
      </p:pic>
      <p:pic>
        <p:nvPicPr>
          <p:cNvPr id="30" name="object 3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95930" y="195725"/>
            <a:ext cx="4267199" cy="1066799"/>
          </a:xfrm>
          <a:prstGeom prst="rect">
            <a:avLst/>
          </a:prstGeom>
        </p:spPr>
      </p:pic>
      <p:sp>
        <p:nvSpPr>
          <p:cNvPr id="33" name="object 33"/>
          <p:cNvSpPr txBox="1">
            <a:spLocks noGrp="1"/>
          </p:cNvSpPr>
          <p:nvPr>
            <p:ph type="title"/>
          </p:nvPr>
        </p:nvSpPr>
        <p:spPr>
          <a:xfrm>
            <a:off x="6262608" y="231173"/>
            <a:ext cx="6295548" cy="711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080260" algn="l"/>
                <a:tab pos="3171190" algn="l"/>
              </a:tabLst>
            </a:pPr>
            <a:r>
              <a:rPr spc="-5" dirty="0"/>
              <a:t>Results	</a:t>
            </a:r>
            <a:r>
              <a:rPr spc="-10" dirty="0"/>
              <a:t>and	Discussions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121BACA6-836F-A0F1-8CC7-C3589916D5A1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0" y="1227278"/>
            <a:ext cx="8382000" cy="8681077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5930" y="195725"/>
            <a:ext cx="4267199" cy="10667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3442B1C-A334-BA77-D661-52AA28B31C6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195725"/>
            <a:ext cx="9148924" cy="989022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2C80135-3276-6516-39A7-F74E4E2E4ED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351900"/>
            <a:ext cx="9904694" cy="9583200"/>
          </a:xfrm>
          <a:prstGeom prst="rect">
            <a:avLst/>
          </a:prstGeom>
        </p:spPr>
      </p:pic>
      <p:pic>
        <p:nvPicPr>
          <p:cNvPr id="3" name="object 2">
            <a:extLst>
              <a:ext uri="{FF2B5EF4-FFF2-40B4-BE49-F238E27FC236}">
                <a16:creationId xmlns:a16="http://schemas.microsoft.com/office/drawing/2014/main" id="{087C4D32-D694-6399-DA21-AAE802AB6E0B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95930" y="195725"/>
            <a:ext cx="4267199" cy="1066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6860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FF6E97B-8D2E-6164-353B-818E3C8D0F8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1104900"/>
            <a:ext cx="10972800" cy="8460466"/>
          </a:xfrm>
          <a:prstGeom prst="rect">
            <a:avLst/>
          </a:prstGeom>
        </p:spPr>
      </p:pic>
      <p:pic>
        <p:nvPicPr>
          <p:cNvPr id="3" name="object 2">
            <a:extLst>
              <a:ext uri="{FF2B5EF4-FFF2-40B4-BE49-F238E27FC236}">
                <a16:creationId xmlns:a16="http://schemas.microsoft.com/office/drawing/2014/main" id="{07DD47CF-17D6-BEE6-7F74-A0D1CD16E992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95930" y="195725"/>
            <a:ext cx="4267199" cy="1066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5035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039295" y="2693318"/>
            <a:ext cx="179130" cy="179027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039295" y="2258468"/>
            <a:ext cx="179130" cy="179027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597125" y="2258468"/>
            <a:ext cx="179130" cy="179027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8039295" y="1823619"/>
            <a:ext cx="179130" cy="179027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7597125" y="1823619"/>
            <a:ext cx="179130" cy="179027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7154484" y="1823619"/>
            <a:ext cx="179130" cy="179027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039295" y="1388769"/>
            <a:ext cx="179130" cy="179028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597125" y="1388769"/>
            <a:ext cx="179130" cy="179028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154484" y="1388769"/>
            <a:ext cx="179130" cy="179028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039295" y="954391"/>
            <a:ext cx="179130" cy="179027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711845" y="1388769"/>
            <a:ext cx="179130" cy="179028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597125" y="954391"/>
            <a:ext cx="179130" cy="179027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154484" y="954391"/>
            <a:ext cx="179130" cy="179027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711845" y="954391"/>
            <a:ext cx="179130" cy="179027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269675" y="954391"/>
            <a:ext cx="179130" cy="179027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039295" y="519542"/>
            <a:ext cx="179130" cy="179027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7597125" y="519542"/>
            <a:ext cx="179130" cy="179027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7154484" y="519542"/>
            <a:ext cx="179130" cy="179027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6711845" y="519542"/>
            <a:ext cx="179130" cy="179027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6269675" y="519542"/>
            <a:ext cx="179130" cy="179027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5827033" y="519542"/>
            <a:ext cx="179131" cy="179027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8039295" y="84692"/>
            <a:ext cx="179130" cy="179027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7597125" y="84692"/>
            <a:ext cx="179130" cy="179027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7154484" y="84692"/>
            <a:ext cx="179130" cy="179027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6711845" y="84692"/>
            <a:ext cx="179130" cy="179027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6269675" y="84692"/>
            <a:ext cx="179130" cy="179027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5827033" y="84692"/>
            <a:ext cx="179131" cy="179027"/>
          </a:xfrm>
          <a:prstGeom prst="rect">
            <a:avLst/>
          </a:prstGeom>
        </p:spPr>
      </p:pic>
      <p:pic>
        <p:nvPicPr>
          <p:cNvPr id="29" name="object 2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5384394" y="84692"/>
            <a:ext cx="179130" cy="179027"/>
          </a:xfrm>
          <a:prstGeom prst="rect">
            <a:avLst/>
          </a:prstGeom>
        </p:spPr>
      </p:pic>
      <p:pic>
        <p:nvPicPr>
          <p:cNvPr id="30" name="object 3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95930" y="195725"/>
            <a:ext cx="4267199" cy="1066799"/>
          </a:xfrm>
          <a:prstGeom prst="rect">
            <a:avLst/>
          </a:prstGeom>
        </p:spPr>
      </p:pic>
      <p:sp>
        <p:nvSpPr>
          <p:cNvPr id="32" name="object 32"/>
          <p:cNvSpPr txBox="1">
            <a:spLocks noGrp="1"/>
          </p:cNvSpPr>
          <p:nvPr>
            <p:ph type="title"/>
          </p:nvPr>
        </p:nvSpPr>
        <p:spPr>
          <a:xfrm>
            <a:off x="11171101" y="3904396"/>
            <a:ext cx="7062470" cy="17208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76400" marR="5080" indent="-1664335">
              <a:lnSpc>
                <a:spcPct val="115900"/>
              </a:lnSpc>
              <a:spcBef>
                <a:spcPts val="100"/>
              </a:spcBef>
            </a:pPr>
            <a:r>
              <a:rPr sz="4800" b="0" spc="-20" dirty="0">
                <a:latin typeface="Roboto"/>
                <a:cs typeface="Roboto"/>
              </a:rPr>
              <a:t>Hardware </a:t>
            </a:r>
            <a:r>
              <a:rPr sz="4800" b="0" spc="-30" dirty="0">
                <a:latin typeface="Roboto"/>
                <a:cs typeface="Roboto"/>
              </a:rPr>
              <a:t>implementation </a:t>
            </a:r>
            <a:r>
              <a:rPr sz="4800" b="0" spc="-1185" dirty="0">
                <a:latin typeface="Roboto"/>
                <a:cs typeface="Roboto"/>
              </a:rPr>
              <a:t> </a:t>
            </a:r>
            <a:r>
              <a:rPr sz="4800" b="0" spc="-40" dirty="0">
                <a:latin typeface="Roboto"/>
                <a:cs typeface="Roboto"/>
              </a:rPr>
              <a:t>will</a:t>
            </a:r>
            <a:r>
              <a:rPr sz="4800" b="0" spc="-15" dirty="0">
                <a:latin typeface="Roboto"/>
                <a:cs typeface="Roboto"/>
              </a:rPr>
              <a:t> </a:t>
            </a:r>
            <a:r>
              <a:rPr sz="4800" b="0" spc="-5" dirty="0">
                <a:latin typeface="Roboto"/>
                <a:cs typeface="Roboto"/>
              </a:rPr>
              <a:t>be</a:t>
            </a:r>
            <a:r>
              <a:rPr sz="4800" b="0" spc="-10" dirty="0">
                <a:latin typeface="Roboto"/>
                <a:cs typeface="Roboto"/>
              </a:rPr>
              <a:t> </a:t>
            </a:r>
            <a:r>
              <a:rPr sz="4800" b="0" spc="-55" dirty="0">
                <a:latin typeface="Roboto"/>
                <a:cs typeface="Roboto"/>
              </a:rPr>
              <a:t>Shown</a:t>
            </a:r>
            <a:endParaRPr sz="4800" dirty="0">
              <a:latin typeface="Roboto"/>
              <a:cs typeface="Roboto"/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A4743D98-0E64-4DF5-15BD-BEEBCFD9CA21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0371" y="1567797"/>
            <a:ext cx="8487219" cy="8082241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7772400" y="831091"/>
            <a:ext cx="4119245" cy="711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122805" algn="l"/>
              </a:tabLst>
            </a:pPr>
            <a:r>
              <a:rPr spc="30" dirty="0"/>
              <a:t>Tabular	</a:t>
            </a:r>
            <a:r>
              <a:rPr spc="5" dirty="0"/>
              <a:t>Column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2AA0E40-AB08-3B2E-2310-577E01F6C9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400" y="2552700"/>
            <a:ext cx="13268705" cy="617568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558475" y="800100"/>
            <a:ext cx="5844540" cy="711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  <a:tabLst>
                <a:tab pos="2563495" algn="l"/>
                <a:tab pos="4173220" algn="l"/>
              </a:tabLst>
            </a:pPr>
            <a:r>
              <a:rPr sz="4500" b="1" spc="25" dirty="0">
                <a:latin typeface="Roboto"/>
                <a:cs typeface="Roboto"/>
              </a:rPr>
              <a:t>Research	</a:t>
            </a:r>
            <a:r>
              <a:rPr sz="4500" b="1" spc="20" dirty="0">
                <a:latin typeface="Roboto"/>
                <a:cs typeface="Roboto"/>
              </a:rPr>
              <a:t>paper	</a:t>
            </a:r>
            <a:r>
              <a:rPr sz="4500" b="1" spc="-25" dirty="0">
                <a:latin typeface="Roboto"/>
                <a:cs typeface="Roboto"/>
              </a:rPr>
              <a:t>Status</a:t>
            </a:r>
            <a:endParaRPr sz="4500" dirty="0">
              <a:latin typeface="Roboto"/>
              <a:cs typeface="Robot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183950" y="4856194"/>
            <a:ext cx="4593590" cy="497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100" spc="-30" dirty="0">
                <a:latin typeface="Roboto"/>
                <a:cs typeface="Roboto"/>
              </a:rPr>
              <a:t>Done </a:t>
            </a:r>
            <a:r>
              <a:rPr sz="3100" spc="-35" dirty="0">
                <a:latin typeface="Roboto"/>
                <a:cs typeface="Roboto"/>
              </a:rPr>
              <a:t>with</a:t>
            </a:r>
            <a:r>
              <a:rPr sz="3100" spc="-25" dirty="0">
                <a:latin typeface="Roboto"/>
                <a:cs typeface="Roboto"/>
              </a:rPr>
              <a:t> Research</a:t>
            </a:r>
            <a:r>
              <a:rPr sz="3100" spc="-30" dirty="0">
                <a:latin typeface="Roboto"/>
                <a:cs typeface="Roboto"/>
              </a:rPr>
              <a:t> </a:t>
            </a:r>
            <a:r>
              <a:rPr sz="3100" spc="-20" dirty="0">
                <a:latin typeface="Roboto"/>
                <a:cs typeface="Roboto"/>
              </a:rPr>
              <a:t>paper</a:t>
            </a:r>
            <a:endParaRPr sz="310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9" cy="10286999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3871375" y="0"/>
            <a:ext cx="4417060" cy="10283190"/>
            <a:chOff x="13871375" y="0"/>
            <a:chExt cx="4417060" cy="10283190"/>
          </a:xfrm>
        </p:grpSpPr>
        <p:sp>
          <p:nvSpPr>
            <p:cNvPr id="4" name="object 4"/>
            <p:cNvSpPr/>
            <p:nvPr/>
          </p:nvSpPr>
          <p:spPr>
            <a:xfrm>
              <a:off x="15201899" y="0"/>
              <a:ext cx="3086100" cy="10283190"/>
            </a:xfrm>
            <a:custGeom>
              <a:avLst/>
              <a:gdLst/>
              <a:ahLst/>
              <a:cxnLst/>
              <a:rect l="l" t="t" r="r" b="b"/>
              <a:pathLst>
                <a:path w="3086100" h="10283190">
                  <a:moveTo>
                    <a:pt x="3086099" y="10282980"/>
                  </a:moveTo>
                  <a:lnTo>
                    <a:pt x="0" y="10282980"/>
                  </a:lnTo>
                  <a:lnTo>
                    <a:pt x="0" y="0"/>
                  </a:lnTo>
                  <a:lnTo>
                    <a:pt x="3086099" y="0"/>
                  </a:lnTo>
                  <a:lnTo>
                    <a:pt x="3086099" y="10282980"/>
                  </a:lnTo>
                  <a:close/>
                </a:path>
              </a:pathLst>
            </a:custGeom>
            <a:solidFill>
              <a:srgbClr val="583C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871375" y="132425"/>
              <a:ext cx="4267199" cy="1066799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6088905" y="238470"/>
            <a:ext cx="5218430" cy="711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  <a:tabLst>
                <a:tab pos="1645920" algn="l"/>
                <a:tab pos="4095115" algn="l"/>
              </a:tabLst>
            </a:pPr>
            <a:r>
              <a:rPr spc="20" dirty="0"/>
              <a:t>Guide	Approval	</a:t>
            </a:r>
            <a:r>
              <a:rPr dirty="0"/>
              <a:t>Mail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CC90D4F-2F24-B81F-6FB0-8B89E9ABA6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78" y="1188139"/>
            <a:ext cx="16148085" cy="9227476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6B4D62-798A-ECD1-4AFB-C6DD0642F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6226" y="266700"/>
            <a:ext cx="6295548" cy="711200"/>
          </a:xfrm>
        </p:spPr>
        <p:txBody>
          <a:bodyPr/>
          <a:lstStyle/>
          <a:p>
            <a:pPr algn="ctr"/>
            <a:r>
              <a:rPr lang="en-US" dirty="0"/>
              <a:t>References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8F429D9-08E2-2FA9-488F-0CB8A573140F}"/>
              </a:ext>
            </a:extLst>
          </p:cNvPr>
          <p:cNvSpPr txBox="1"/>
          <p:nvPr/>
        </p:nvSpPr>
        <p:spPr>
          <a:xfrm>
            <a:off x="1981200" y="1130300"/>
            <a:ext cx="15544799" cy="108645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"/>
              </a:rPr>
              <a:t>[1] </a:t>
            </a:r>
            <a:r>
              <a:rPr lang="en-US" sz="2800" dirty="0">
                <a:latin typeface=""/>
                <a:hlinkClick r:id="rId2"/>
              </a:rPr>
              <a:t>https://www.researchgate.net/publication/372339326_Hand_Gesture_and_Voice_Assistants</a:t>
            </a:r>
            <a:r>
              <a:rPr lang="en-US" sz="2800" dirty="0">
                <a:latin typeface=""/>
              </a:rPr>
              <a:t> </a:t>
            </a:r>
          </a:p>
          <a:p>
            <a:endParaRPr lang="en-US" sz="2800" dirty="0">
              <a:latin typeface=""/>
            </a:endParaRPr>
          </a:p>
          <a:p>
            <a:r>
              <a:rPr lang="en-US" sz="2800" dirty="0">
                <a:latin typeface=""/>
              </a:rPr>
              <a:t>[2]</a:t>
            </a:r>
            <a:r>
              <a:rPr lang="en-US" sz="2800" dirty="0">
                <a:latin typeface=""/>
                <a:hlinkClick r:id="rId3"/>
              </a:rPr>
              <a:t>https://www.researchgate.net/publication/354046870_Vision_based_Hand_gesture_pattern_recognition_enabled_home_automation_system_using_Internet_of_Things</a:t>
            </a:r>
            <a:r>
              <a:rPr lang="en-US" sz="2800" dirty="0">
                <a:latin typeface=""/>
              </a:rPr>
              <a:t> </a:t>
            </a:r>
          </a:p>
          <a:p>
            <a:endParaRPr lang="en-US" sz="2800" dirty="0">
              <a:latin typeface=""/>
            </a:endParaRPr>
          </a:p>
          <a:p>
            <a:r>
              <a:rPr lang="en-US" sz="2800" dirty="0">
                <a:latin typeface=""/>
              </a:rPr>
              <a:t>[3] </a:t>
            </a:r>
            <a:r>
              <a:rPr lang="en-US" sz="2800" dirty="0">
                <a:latin typeface=""/>
                <a:hlinkClick r:id="rId4"/>
              </a:rPr>
              <a:t>https://www.sciencedirect.com/science/article/pii/S2772671123002619</a:t>
            </a:r>
            <a:r>
              <a:rPr lang="en-US" sz="2800" dirty="0">
                <a:latin typeface=""/>
              </a:rPr>
              <a:t> </a:t>
            </a:r>
          </a:p>
          <a:p>
            <a:endParaRPr lang="en-US" sz="2800" dirty="0">
              <a:latin typeface=""/>
            </a:endParaRPr>
          </a:p>
          <a:p>
            <a:r>
              <a:rPr lang="en-US" sz="2800" dirty="0">
                <a:latin typeface=""/>
              </a:rPr>
              <a:t>[4] </a:t>
            </a:r>
            <a:r>
              <a:rPr lang="en-US" sz="2800" dirty="0">
                <a:latin typeface=""/>
                <a:hlinkClick r:id="rId5"/>
              </a:rPr>
              <a:t>https://www.researchgate.net/publication/372984441_IOT_BASED_HOME_APPLICATIONS_CONTROLING_USING_VISION_AND_GESTURE_THROUGH_RASPBERRY_PI</a:t>
            </a:r>
            <a:r>
              <a:rPr lang="en-US" sz="2800" dirty="0">
                <a:latin typeface=""/>
              </a:rPr>
              <a:t> </a:t>
            </a:r>
          </a:p>
          <a:p>
            <a:endParaRPr lang="en-US" sz="2800" dirty="0">
              <a:latin typeface=""/>
            </a:endParaRPr>
          </a:p>
          <a:p>
            <a:r>
              <a:rPr lang="en-US" sz="2800" dirty="0">
                <a:latin typeface=""/>
              </a:rPr>
              <a:t>[5] </a:t>
            </a:r>
            <a:r>
              <a:rPr lang="en-US" sz="2800" dirty="0">
                <a:latin typeface=""/>
                <a:hlinkClick r:id="rId6"/>
              </a:rPr>
              <a:t>https://www.researchgate.net/publication/359801928_Gestures_Controlled_Home_Automation_using_Deep_Learning_A_Review</a:t>
            </a:r>
            <a:r>
              <a:rPr lang="en-US" sz="2800" dirty="0">
                <a:latin typeface=""/>
              </a:rPr>
              <a:t> </a:t>
            </a:r>
          </a:p>
          <a:p>
            <a:endParaRPr lang="en-US" sz="2800" dirty="0">
              <a:latin typeface=""/>
            </a:endParaRPr>
          </a:p>
          <a:p>
            <a:r>
              <a:rPr lang="en-US" sz="2800" dirty="0">
                <a:latin typeface=""/>
              </a:rPr>
              <a:t>[6] </a:t>
            </a:r>
            <a:r>
              <a:rPr lang="en-US" sz="2800" dirty="0">
                <a:latin typeface=""/>
                <a:hlinkClick r:id="rId7"/>
              </a:rPr>
              <a:t>https://www.researchgate.net/publication/373923804_HAND_GESTURE_RECOGNITION_USING_RECURRENT_NEURAL_NETWORKS_AND_SYNTHETIC_DATA_GENERATION</a:t>
            </a:r>
            <a:r>
              <a:rPr lang="en-US" sz="2800" dirty="0">
                <a:latin typeface=""/>
              </a:rPr>
              <a:t> </a:t>
            </a:r>
          </a:p>
          <a:p>
            <a:endParaRPr lang="en-US" sz="2800" dirty="0">
              <a:latin typeface=""/>
            </a:endParaRPr>
          </a:p>
          <a:p>
            <a:r>
              <a:rPr lang="en-US" sz="2800" dirty="0">
                <a:latin typeface=""/>
              </a:rPr>
              <a:t>[7] </a:t>
            </a:r>
            <a:r>
              <a:rPr lang="en-US" sz="2800" dirty="0">
                <a:latin typeface=""/>
                <a:hlinkClick r:id="rId8"/>
              </a:rPr>
              <a:t>https://www.researchgate.net/publication/373066982_Real-Time_Monocular_Skeleton-Based_Hand_Gesture_Recognition_Using_3D-Jointsformer</a:t>
            </a:r>
            <a:r>
              <a:rPr lang="en-US" sz="2800" dirty="0">
                <a:latin typeface=""/>
              </a:rPr>
              <a:t> </a:t>
            </a:r>
          </a:p>
          <a:p>
            <a:endParaRPr lang="en-US" sz="2800" dirty="0">
              <a:latin typeface=""/>
            </a:endParaRPr>
          </a:p>
          <a:p>
            <a:endParaRPr lang="en-US" sz="2800" dirty="0">
              <a:latin typeface=""/>
            </a:endParaRPr>
          </a:p>
          <a:p>
            <a:endParaRPr lang="en-US" sz="2800" dirty="0">
              <a:latin typeface=""/>
            </a:endParaRPr>
          </a:p>
          <a:p>
            <a:endParaRPr lang="en-US" sz="2800" dirty="0">
              <a:latin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24752092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B034A-C141-BB33-E381-BD171735E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1E23397-5F0C-8384-09D1-00CC5FEF5C73}"/>
              </a:ext>
            </a:extLst>
          </p:cNvPr>
          <p:cNvSpPr txBox="1"/>
          <p:nvPr/>
        </p:nvSpPr>
        <p:spPr>
          <a:xfrm>
            <a:off x="1828800" y="0"/>
            <a:ext cx="16154400" cy="104336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"/>
              </a:rPr>
              <a:t>[8]</a:t>
            </a:r>
            <a:r>
              <a:rPr lang="en-US" sz="2800" dirty="0">
                <a:latin typeface=""/>
                <a:hlinkClick r:id="rId2"/>
              </a:rPr>
              <a:t>https://www.researchgate.net/publication/371230969_Computer_Vision_based_Media_Control_using_Hand_Gestures</a:t>
            </a:r>
            <a:r>
              <a:rPr lang="en-US" sz="2800" dirty="0">
                <a:latin typeface=""/>
              </a:rPr>
              <a:t> </a:t>
            </a:r>
          </a:p>
          <a:p>
            <a:endParaRPr lang="en-US" sz="2800" dirty="0">
              <a:latin typeface=""/>
            </a:endParaRPr>
          </a:p>
          <a:p>
            <a:r>
              <a:rPr lang="en-US" sz="2800" dirty="0">
                <a:latin typeface=""/>
              </a:rPr>
              <a:t>[9]</a:t>
            </a:r>
            <a:r>
              <a:rPr lang="en-US" sz="2800" dirty="0">
                <a:latin typeface=""/>
                <a:hlinkClick r:id="rId3"/>
              </a:rPr>
              <a:t>https://www.researchgate.net/publication/353624643_Convolutional_neural_networks_framework_for_human_hand_gesture_recognition</a:t>
            </a:r>
            <a:r>
              <a:rPr lang="en-US" sz="2800" dirty="0">
                <a:latin typeface=""/>
              </a:rPr>
              <a:t> </a:t>
            </a:r>
          </a:p>
          <a:p>
            <a:endParaRPr lang="en-US" sz="2800" dirty="0">
              <a:latin typeface=""/>
            </a:endParaRPr>
          </a:p>
          <a:p>
            <a:r>
              <a:rPr lang="en-US" sz="2800" dirty="0">
                <a:latin typeface=""/>
              </a:rPr>
              <a:t>[10] </a:t>
            </a:r>
            <a:r>
              <a:rPr lang="en-US" sz="2800" dirty="0">
                <a:latin typeface=""/>
                <a:hlinkClick r:id="rId4"/>
              </a:rPr>
              <a:t>https://www.researchgate.net/publication/348308219_Improving_Real-Time_Hand_Gesture_Recognition_with_Semantic_Segmentation</a:t>
            </a:r>
            <a:r>
              <a:rPr lang="en-US" sz="2800" dirty="0">
                <a:latin typeface=""/>
              </a:rPr>
              <a:t> </a:t>
            </a:r>
          </a:p>
          <a:p>
            <a:endParaRPr lang="en-US" sz="2800" dirty="0">
              <a:latin typeface=""/>
            </a:endParaRPr>
          </a:p>
          <a:p>
            <a:r>
              <a:rPr lang="en-US" sz="2800" dirty="0">
                <a:latin typeface=""/>
              </a:rPr>
              <a:t>[11]</a:t>
            </a:r>
            <a:r>
              <a:rPr lang="en-US" sz="2800" dirty="0">
                <a:latin typeface=""/>
                <a:hlinkClick r:id="rId5"/>
              </a:rPr>
              <a:t>https://www.researchgate.net/publication/352167439_Artificial_Intelligence_Based_Smart_Home_Automation_System_Using_Internet_of_Things</a:t>
            </a:r>
            <a:r>
              <a:rPr lang="en-US" sz="2800" dirty="0">
                <a:latin typeface=""/>
              </a:rPr>
              <a:t> </a:t>
            </a:r>
          </a:p>
          <a:p>
            <a:endParaRPr lang="en-US" sz="2800" dirty="0">
              <a:latin typeface=""/>
            </a:endParaRPr>
          </a:p>
          <a:p>
            <a:r>
              <a:rPr lang="en-US" sz="2800" dirty="0">
                <a:latin typeface=""/>
              </a:rPr>
              <a:t>[12]</a:t>
            </a:r>
            <a:r>
              <a:rPr lang="en-US" sz="2800" dirty="0">
                <a:latin typeface=""/>
                <a:hlinkClick r:id="rId6"/>
              </a:rPr>
              <a:t>https://www.researchgate.net/publication/374846019_Utilizing_ML_for_Hand_Gesture_Recognition</a:t>
            </a:r>
            <a:r>
              <a:rPr lang="en-US" sz="2800" dirty="0">
                <a:latin typeface=""/>
              </a:rPr>
              <a:t> </a:t>
            </a:r>
          </a:p>
          <a:p>
            <a:endParaRPr lang="en-US" sz="2800" dirty="0">
              <a:latin typeface=""/>
            </a:endParaRPr>
          </a:p>
          <a:p>
            <a:r>
              <a:rPr lang="en-US" sz="2800" dirty="0">
                <a:latin typeface=""/>
              </a:rPr>
              <a:t>[13]</a:t>
            </a:r>
            <a:r>
              <a:rPr lang="en-US" sz="2800" dirty="0">
                <a:latin typeface=""/>
                <a:hlinkClick r:id="rId7"/>
              </a:rPr>
              <a:t>https://www.researchgate.net/publication/369488379_Gesture_Vocabularies_for_Hand_Gestures_for_Controlling_Air_Conditioners_in_Home_and_Vehicle_Environments</a:t>
            </a:r>
            <a:r>
              <a:rPr lang="en-US" sz="2800" dirty="0">
                <a:latin typeface=""/>
              </a:rPr>
              <a:t> </a:t>
            </a:r>
          </a:p>
          <a:p>
            <a:endParaRPr lang="en-US" sz="2800" dirty="0">
              <a:latin typeface=""/>
            </a:endParaRPr>
          </a:p>
          <a:p>
            <a:r>
              <a:rPr lang="en-US" sz="2800" dirty="0">
                <a:latin typeface=""/>
              </a:rPr>
              <a:t>[14] </a:t>
            </a:r>
            <a:r>
              <a:rPr lang="en-US" sz="2800" dirty="0">
                <a:latin typeface=""/>
                <a:hlinkClick r:id="rId8"/>
              </a:rPr>
              <a:t>https://www.researchgate.net/publication/374388028_HOME_AUTOMATION_SYSTEM</a:t>
            </a:r>
            <a:r>
              <a:rPr lang="en-US" sz="2800" dirty="0">
                <a:latin typeface=""/>
              </a:rPr>
              <a:t> </a:t>
            </a:r>
          </a:p>
          <a:p>
            <a:endParaRPr lang="en-US" sz="2800" dirty="0">
              <a:latin typeface=""/>
            </a:endParaRPr>
          </a:p>
          <a:p>
            <a:r>
              <a:rPr lang="en-US" sz="2800" dirty="0">
                <a:latin typeface=""/>
              </a:rPr>
              <a:t>[15] </a:t>
            </a:r>
            <a:r>
              <a:rPr lang="en-US" sz="2800" dirty="0">
                <a:latin typeface=""/>
                <a:hlinkClick r:id="rId9"/>
              </a:rPr>
              <a:t>https://www.researchgate.net/publication/372339326_Hand_Gesture_and_Voice_Assistants</a:t>
            </a:r>
            <a:r>
              <a:rPr lang="en-US" sz="2800" dirty="0">
                <a:latin typeface=""/>
              </a:rPr>
              <a:t> </a:t>
            </a:r>
          </a:p>
          <a:p>
            <a:endParaRPr lang="en-US" sz="2800" dirty="0">
              <a:latin typeface=""/>
            </a:endParaRPr>
          </a:p>
          <a:p>
            <a:r>
              <a:rPr lang="en-US" sz="2800" dirty="0">
                <a:latin typeface=""/>
              </a:rPr>
              <a:t>[16] </a:t>
            </a:r>
            <a:r>
              <a:rPr lang="en-US" sz="2800" dirty="0">
                <a:latin typeface=""/>
                <a:hlinkClick r:id="rId10"/>
              </a:rPr>
              <a:t>https://www.ijraset.com/best-journal/finger-gesture-recognition-based-home-automation-using-iot</a:t>
            </a:r>
            <a:r>
              <a:rPr lang="en-US" sz="2800" dirty="0">
                <a:latin typeface=""/>
              </a:rPr>
              <a:t> 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2921448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117725" cy="10288905"/>
          </a:xfrm>
          <a:custGeom>
            <a:avLst/>
            <a:gdLst/>
            <a:ahLst/>
            <a:cxnLst/>
            <a:rect l="l" t="t" r="r" b="b"/>
            <a:pathLst>
              <a:path w="2117725" h="10288905">
                <a:moveTo>
                  <a:pt x="2117258" y="10288554"/>
                </a:moveTo>
                <a:lnTo>
                  <a:pt x="0" y="10288554"/>
                </a:lnTo>
                <a:lnTo>
                  <a:pt x="0" y="0"/>
                </a:lnTo>
                <a:lnTo>
                  <a:pt x="2117258" y="0"/>
                </a:lnTo>
                <a:lnTo>
                  <a:pt x="2117258" y="10288554"/>
                </a:lnTo>
                <a:close/>
              </a:path>
            </a:pathLst>
          </a:custGeom>
          <a:solidFill>
            <a:srgbClr val="583C8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108282" y="2192972"/>
            <a:ext cx="179131" cy="179028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8108282" y="1758122"/>
            <a:ext cx="179131" cy="179027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7665642" y="1758122"/>
            <a:ext cx="179130" cy="179027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8108282" y="1323273"/>
            <a:ext cx="179131" cy="179027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7665642" y="1323273"/>
            <a:ext cx="179130" cy="179027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7223471" y="1323273"/>
            <a:ext cx="179130" cy="179027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108282" y="888423"/>
            <a:ext cx="179131" cy="179027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7665642" y="888423"/>
            <a:ext cx="179130" cy="179027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223471" y="888423"/>
            <a:ext cx="179130" cy="179027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6780831" y="888423"/>
            <a:ext cx="179130" cy="179027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8108282" y="453574"/>
            <a:ext cx="179131" cy="179028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7665642" y="453574"/>
            <a:ext cx="179130" cy="179028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223471" y="453574"/>
            <a:ext cx="179130" cy="179028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6780831" y="453574"/>
            <a:ext cx="179130" cy="179028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6338190" y="453574"/>
            <a:ext cx="179130" cy="179028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108282" y="19196"/>
            <a:ext cx="179131" cy="179027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7665642" y="19196"/>
            <a:ext cx="179130" cy="179027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223471" y="19196"/>
            <a:ext cx="179130" cy="179027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6780831" y="19196"/>
            <a:ext cx="179130" cy="179027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6338190" y="19196"/>
            <a:ext cx="179130" cy="179027"/>
          </a:xfrm>
          <a:prstGeom prst="rect">
            <a:avLst/>
          </a:prstGeom>
        </p:spPr>
      </p:pic>
      <p:grpSp>
        <p:nvGrpSpPr>
          <p:cNvPr id="23" name="object 23"/>
          <p:cNvGrpSpPr/>
          <p:nvPr/>
        </p:nvGrpSpPr>
        <p:grpSpPr>
          <a:xfrm>
            <a:off x="13776309" y="19196"/>
            <a:ext cx="4267200" cy="1200150"/>
            <a:chOff x="13776309" y="19196"/>
            <a:chExt cx="4267200" cy="1200150"/>
          </a:xfrm>
        </p:grpSpPr>
        <p:pic>
          <p:nvPicPr>
            <p:cNvPr id="24" name="object 2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896021" y="19196"/>
              <a:ext cx="179130" cy="179027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776309" y="151937"/>
              <a:ext cx="4267199" cy="1066799"/>
            </a:xfrm>
            <a:prstGeom prst="rect">
              <a:avLst/>
            </a:prstGeom>
          </p:spPr>
        </p:pic>
      </p:grpSp>
      <p:sp>
        <p:nvSpPr>
          <p:cNvPr id="26" name="object 26"/>
          <p:cNvSpPr txBox="1">
            <a:spLocks noGrp="1"/>
          </p:cNvSpPr>
          <p:nvPr>
            <p:ph type="title"/>
          </p:nvPr>
        </p:nvSpPr>
        <p:spPr>
          <a:xfrm>
            <a:off x="6636592" y="292100"/>
            <a:ext cx="5014595" cy="711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331720" algn="l"/>
              </a:tabLst>
            </a:pPr>
            <a:r>
              <a:rPr spc="20" dirty="0"/>
              <a:t>Problem	</a:t>
            </a:r>
            <a:r>
              <a:rPr spc="-5" dirty="0"/>
              <a:t>Statement</a:t>
            </a:r>
          </a:p>
        </p:txBody>
      </p:sp>
      <p:pic>
        <p:nvPicPr>
          <p:cNvPr id="27" name="object 27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2679293" y="2079717"/>
            <a:ext cx="133350" cy="133349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2679293" y="3756117"/>
            <a:ext cx="133350" cy="133349"/>
          </a:xfrm>
          <a:prstGeom prst="rect">
            <a:avLst/>
          </a:prstGeom>
        </p:spPr>
      </p:pic>
      <p:pic>
        <p:nvPicPr>
          <p:cNvPr id="29" name="object 29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2679293" y="5432517"/>
            <a:ext cx="133350" cy="133349"/>
          </a:xfrm>
          <a:prstGeom prst="rect">
            <a:avLst/>
          </a:prstGeom>
        </p:spPr>
      </p:pic>
      <p:pic>
        <p:nvPicPr>
          <p:cNvPr id="30" name="object 30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2679293" y="7108917"/>
            <a:ext cx="133350" cy="133349"/>
          </a:xfrm>
          <a:prstGeom prst="rect">
            <a:avLst/>
          </a:prstGeom>
        </p:spPr>
      </p:pic>
      <p:pic>
        <p:nvPicPr>
          <p:cNvPr id="31" name="object 31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2679293" y="8785317"/>
            <a:ext cx="133350" cy="133349"/>
          </a:xfrm>
          <a:prstGeom prst="rect">
            <a:avLst/>
          </a:prstGeom>
        </p:spPr>
      </p:pic>
      <p:sp>
        <p:nvSpPr>
          <p:cNvPr id="32" name="object 32"/>
          <p:cNvSpPr txBox="1"/>
          <p:nvPr/>
        </p:nvSpPr>
        <p:spPr>
          <a:xfrm>
            <a:off x="2988508" y="1838418"/>
            <a:ext cx="15066010" cy="807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303780" algn="l"/>
                <a:tab pos="4581525" algn="l"/>
                <a:tab pos="6286500" algn="l"/>
                <a:tab pos="7972425" algn="l"/>
                <a:tab pos="8927465" algn="l"/>
                <a:tab pos="10678795" algn="l"/>
                <a:tab pos="12359005" algn="l"/>
                <a:tab pos="13293090" algn="l"/>
                <a:tab pos="14462760" algn="l"/>
              </a:tabLst>
            </a:pPr>
            <a:r>
              <a:rPr sz="3300" spc="-25" dirty="0">
                <a:latin typeface="Roboto"/>
                <a:cs typeface="Roboto"/>
              </a:rPr>
              <a:t>Controlling	appliances	</a:t>
            </a:r>
            <a:r>
              <a:rPr sz="3300" spc="-40" dirty="0">
                <a:latin typeface="Roboto"/>
                <a:cs typeface="Roboto"/>
              </a:rPr>
              <a:t>through	</a:t>
            </a:r>
            <a:r>
              <a:rPr sz="3300" spc="-35" dirty="0">
                <a:latin typeface="Roboto"/>
                <a:cs typeface="Roboto"/>
              </a:rPr>
              <a:t>buttons	</a:t>
            </a:r>
            <a:r>
              <a:rPr sz="3300" spc="-30" dirty="0">
                <a:latin typeface="Roboto"/>
                <a:cs typeface="Roboto"/>
              </a:rPr>
              <a:t>and	</a:t>
            </a:r>
            <a:r>
              <a:rPr sz="3300" spc="-25" dirty="0">
                <a:latin typeface="Roboto"/>
                <a:cs typeface="Roboto"/>
              </a:rPr>
              <a:t>tangible	</a:t>
            </a:r>
            <a:r>
              <a:rPr sz="3300" spc="-15" dirty="0">
                <a:latin typeface="Roboto"/>
                <a:cs typeface="Roboto"/>
              </a:rPr>
              <a:t>devices	</a:t>
            </a:r>
            <a:r>
              <a:rPr sz="3300" spc="-35" dirty="0">
                <a:latin typeface="Roboto"/>
                <a:cs typeface="Roboto"/>
              </a:rPr>
              <a:t>has	</a:t>
            </a:r>
            <a:r>
              <a:rPr sz="3300" spc="-10" dirty="0">
                <a:latin typeface="Roboto"/>
                <a:cs typeface="Roboto"/>
              </a:rPr>
              <a:t>been	</a:t>
            </a:r>
            <a:r>
              <a:rPr sz="3300" spc="-25" dirty="0">
                <a:latin typeface="Roboto"/>
                <a:cs typeface="Roboto"/>
              </a:rPr>
              <a:t>the</a:t>
            </a:r>
            <a:endParaRPr sz="330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  <a:spcBef>
                <a:spcPts val="2640"/>
              </a:spcBef>
            </a:pPr>
            <a:r>
              <a:rPr sz="3300" spc="-30" dirty="0">
                <a:latin typeface="Roboto"/>
                <a:cs typeface="Roboto"/>
              </a:rPr>
              <a:t>traditional</a:t>
            </a:r>
            <a:r>
              <a:rPr sz="3300" spc="-35" dirty="0">
                <a:latin typeface="Roboto"/>
                <a:cs typeface="Roboto"/>
              </a:rPr>
              <a:t> </a:t>
            </a:r>
            <a:r>
              <a:rPr sz="3300" spc="-40" dirty="0">
                <a:latin typeface="Roboto"/>
                <a:cs typeface="Roboto"/>
              </a:rPr>
              <a:t>way.</a:t>
            </a:r>
            <a:endParaRPr sz="3300">
              <a:latin typeface="Roboto"/>
              <a:cs typeface="Roboto"/>
            </a:endParaRPr>
          </a:p>
          <a:p>
            <a:pPr marL="12700" marR="5080">
              <a:lnSpc>
                <a:spcPts val="6600"/>
              </a:lnSpc>
              <a:spcBef>
                <a:spcPts val="660"/>
              </a:spcBef>
              <a:tabLst>
                <a:tab pos="1090295" algn="l"/>
                <a:tab pos="2663825" algn="l"/>
                <a:tab pos="3856354" algn="l"/>
                <a:tab pos="4500245" algn="l"/>
                <a:tab pos="6710680" algn="l"/>
                <a:tab pos="7579995" algn="l"/>
                <a:tab pos="11055350" algn="l"/>
                <a:tab pos="13324840" algn="l"/>
                <a:tab pos="14037310" algn="l"/>
              </a:tabLst>
            </a:pPr>
            <a:r>
              <a:rPr sz="3300" spc="-30" dirty="0">
                <a:latin typeface="Roboto"/>
                <a:cs typeface="Roboto"/>
              </a:rPr>
              <a:t>This	</a:t>
            </a:r>
            <a:r>
              <a:rPr sz="3300" spc="-20" dirty="0">
                <a:latin typeface="Roboto"/>
                <a:cs typeface="Roboto"/>
              </a:rPr>
              <a:t>project	aims	</a:t>
            </a:r>
            <a:r>
              <a:rPr sz="3300" spc="-30" dirty="0">
                <a:latin typeface="Roboto"/>
                <a:cs typeface="Roboto"/>
              </a:rPr>
              <a:t>at	</a:t>
            </a:r>
            <a:r>
              <a:rPr sz="3300" spc="-20" dirty="0">
                <a:latin typeface="Roboto"/>
                <a:cs typeface="Roboto"/>
              </a:rPr>
              <a:t>en</a:t>
            </a:r>
            <a:r>
              <a:rPr sz="3300" spc="-35" dirty="0">
                <a:latin typeface="Roboto"/>
                <a:cs typeface="Roboto"/>
              </a:rPr>
              <a:t>hancing	</a:t>
            </a:r>
            <a:r>
              <a:rPr sz="3300" spc="-25" dirty="0">
                <a:latin typeface="Roboto"/>
                <a:cs typeface="Roboto"/>
              </a:rPr>
              <a:t>the	</a:t>
            </a:r>
            <a:r>
              <a:rPr sz="3300" spc="-65" dirty="0">
                <a:latin typeface="Roboto"/>
                <a:cs typeface="Roboto"/>
              </a:rPr>
              <a:t>human-computer	</a:t>
            </a:r>
            <a:r>
              <a:rPr sz="3300" spc="-25" dirty="0">
                <a:latin typeface="Roboto"/>
                <a:cs typeface="Roboto"/>
              </a:rPr>
              <a:t>interaction	</a:t>
            </a:r>
            <a:r>
              <a:rPr sz="3300" spc="-65" dirty="0">
                <a:latin typeface="Roboto"/>
                <a:cs typeface="Roboto"/>
              </a:rPr>
              <a:t>by	</a:t>
            </a:r>
            <a:r>
              <a:rPr sz="3300" spc="-35" dirty="0">
                <a:latin typeface="Roboto"/>
                <a:cs typeface="Roboto"/>
              </a:rPr>
              <a:t>using  </a:t>
            </a:r>
            <a:r>
              <a:rPr sz="3300" spc="-20" dirty="0">
                <a:latin typeface="Roboto"/>
                <a:cs typeface="Roboto"/>
              </a:rPr>
              <a:t>gestures</a:t>
            </a:r>
            <a:r>
              <a:rPr sz="3300" spc="-10" dirty="0">
                <a:latin typeface="Roboto"/>
                <a:cs typeface="Roboto"/>
              </a:rPr>
              <a:t> </a:t>
            </a:r>
            <a:r>
              <a:rPr sz="3300" spc="-25" dirty="0">
                <a:latin typeface="Roboto"/>
                <a:cs typeface="Roboto"/>
              </a:rPr>
              <a:t>controls</a:t>
            </a:r>
            <a:r>
              <a:rPr sz="3300" spc="-5" dirty="0">
                <a:latin typeface="Roboto"/>
                <a:cs typeface="Roboto"/>
              </a:rPr>
              <a:t> </a:t>
            </a:r>
            <a:r>
              <a:rPr sz="3300" spc="-25" dirty="0">
                <a:latin typeface="Roboto"/>
                <a:cs typeface="Roboto"/>
              </a:rPr>
              <a:t>the</a:t>
            </a:r>
            <a:r>
              <a:rPr sz="3300" spc="-5" dirty="0">
                <a:latin typeface="Roboto"/>
                <a:cs typeface="Roboto"/>
              </a:rPr>
              <a:t> fan speed </a:t>
            </a:r>
            <a:r>
              <a:rPr sz="3300" spc="-30" dirty="0">
                <a:latin typeface="Roboto"/>
                <a:cs typeface="Roboto"/>
              </a:rPr>
              <a:t>and</a:t>
            </a:r>
            <a:r>
              <a:rPr sz="3300" spc="-10" dirty="0">
                <a:latin typeface="Roboto"/>
                <a:cs typeface="Roboto"/>
              </a:rPr>
              <a:t> </a:t>
            </a:r>
            <a:r>
              <a:rPr sz="3300" spc="-30" dirty="0">
                <a:latin typeface="Roboto"/>
                <a:cs typeface="Roboto"/>
              </a:rPr>
              <a:t>brightness</a:t>
            </a:r>
            <a:r>
              <a:rPr sz="3300" spc="-5" dirty="0">
                <a:latin typeface="Roboto"/>
                <a:cs typeface="Roboto"/>
              </a:rPr>
              <a:t> </a:t>
            </a:r>
            <a:r>
              <a:rPr sz="3300" spc="30" dirty="0">
                <a:latin typeface="Roboto"/>
                <a:cs typeface="Roboto"/>
              </a:rPr>
              <a:t>of</a:t>
            </a:r>
            <a:r>
              <a:rPr sz="3300" spc="-5" dirty="0">
                <a:latin typeface="Roboto"/>
                <a:cs typeface="Roboto"/>
              </a:rPr>
              <a:t> </a:t>
            </a:r>
            <a:r>
              <a:rPr sz="3300" spc="-20" dirty="0">
                <a:latin typeface="Roboto"/>
                <a:cs typeface="Roboto"/>
              </a:rPr>
              <a:t>a</a:t>
            </a:r>
            <a:r>
              <a:rPr sz="3300" spc="-5" dirty="0">
                <a:latin typeface="Roboto"/>
                <a:cs typeface="Roboto"/>
              </a:rPr>
              <a:t> </a:t>
            </a:r>
            <a:r>
              <a:rPr sz="3300" spc="-35" dirty="0">
                <a:latin typeface="Roboto"/>
                <a:cs typeface="Roboto"/>
              </a:rPr>
              <a:t>bulb</a:t>
            </a:r>
            <a:r>
              <a:rPr sz="3300" spc="-5" dirty="0">
                <a:latin typeface="Roboto"/>
                <a:cs typeface="Roboto"/>
              </a:rPr>
              <a:t> &amp; </a:t>
            </a:r>
            <a:r>
              <a:rPr sz="3300" spc="-20" dirty="0">
                <a:latin typeface="Roboto"/>
                <a:cs typeface="Roboto"/>
              </a:rPr>
              <a:t>a</a:t>
            </a:r>
            <a:r>
              <a:rPr sz="3300" spc="-10" dirty="0">
                <a:latin typeface="Roboto"/>
                <a:cs typeface="Roboto"/>
              </a:rPr>
              <a:t> led.</a:t>
            </a:r>
            <a:endParaRPr sz="3300">
              <a:latin typeface="Roboto"/>
              <a:cs typeface="Roboto"/>
            </a:endParaRPr>
          </a:p>
          <a:p>
            <a:pPr marL="12700" marR="5080">
              <a:lnSpc>
                <a:spcPts val="6600"/>
              </a:lnSpc>
            </a:pPr>
            <a:r>
              <a:rPr sz="3300" spc="-25" dirty="0">
                <a:latin typeface="Roboto"/>
                <a:cs typeface="Roboto"/>
              </a:rPr>
              <a:t>Given</a:t>
            </a:r>
            <a:r>
              <a:rPr sz="3300" spc="345" dirty="0">
                <a:latin typeface="Roboto"/>
                <a:cs typeface="Roboto"/>
              </a:rPr>
              <a:t> </a:t>
            </a:r>
            <a:r>
              <a:rPr sz="3300" spc="-15" dirty="0">
                <a:latin typeface="Roboto"/>
                <a:cs typeface="Roboto"/>
              </a:rPr>
              <a:t>times</a:t>
            </a:r>
            <a:r>
              <a:rPr sz="3300" spc="345" dirty="0">
                <a:latin typeface="Roboto"/>
                <a:cs typeface="Roboto"/>
              </a:rPr>
              <a:t> </a:t>
            </a:r>
            <a:r>
              <a:rPr sz="3300" spc="-15" dirty="0">
                <a:latin typeface="Roboto"/>
                <a:cs typeface="Roboto"/>
              </a:rPr>
              <a:t>where</a:t>
            </a:r>
            <a:r>
              <a:rPr sz="3300" spc="345" dirty="0">
                <a:latin typeface="Roboto"/>
                <a:cs typeface="Roboto"/>
              </a:rPr>
              <a:t> </a:t>
            </a:r>
            <a:r>
              <a:rPr sz="3300" spc="-10" dirty="0">
                <a:latin typeface="Roboto"/>
                <a:cs typeface="Roboto"/>
              </a:rPr>
              <a:t>people</a:t>
            </a:r>
            <a:r>
              <a:rPr sz="3300" spc="345" dirty="0">
                <a:latin typeface="Roboto"/>
                <a:cs typeface="Roboto"/>
              </a:rPr>
              <a:t> </a:t>
            </a:r>
            <a:r>
              <a:rPr sz="3300" spc="-30" dirty="0">
                <a:latin typeface="Roboto"/>
                <a:cs typeface="Roboto"/>
              </a:rPr>
              <a:t>might</a:t>
            </a:r>
            <a:r>
              <a:rPr sz="3300" spc="345" dirty="0">
                <a:latin typeface="Roboto"/>
                <a:cs typeface="Roboto"/>
              </a:rPr>
              <a:t> </a:t>
            </a:r>
            <a:r>
              <a:rPr sz="3300" spc="15" dirty="0">
                <a:latin typeface="Roboto"/>
                <a:cs typeface="Roboto"/>
              </a:rPr>
              <a:t>feel</a:t>
            </a:r>
            <a:r>
              <a:rPr sz="3300" spc="345" dirty="0">
                <a:latin typeface="Roboto"/>
                <a:cs typeface="Roboto"/>
              </a:rPr>
              <a:t> </a:t>
            </a:r>
            <a:r>
              <a:rPr sz="3300" spc="-10" dirty="0">
                <a:latin typeface="Roboto"/>
                <a:cs typeface="Roboto"/>
              </a:rPr>
              <a:t>too</a:t>
            </a:r>
            <a:r>
              <a:rPr sz="3300" spc="345" dirty="0">
                <a:latin typeface="Roboto"/>
                <a:cs typeface="Roboto"/>
              </a:rPr>
              <a:t> </a:t>
            </a:r>
            <a:r>
              <a:rPr sz="3300" spc="-45" dirty="0">
                <a:latin typeface="Roboto"/>
                <a:cs typeface="Roboto"/>
              </a:rPr>
              <a:t>lazy</a:t>
            </a:r>
            <a:r>
              <a:rPr sz="3300" spc="345" dirty="0">
                <a:latin typeface="Roboto"/>
                <a:cs typeface="Roboto"/>
              </a:rPr>
              <a:t> </a:t>
            </a:r>
            <a:r>
              <a:rPr sz="3300" spc="-20" dirty="0">
                <a:latin typeface="Roboto"/>
                <a:cs typeface="Roboto"/>
              </a:rPr>
              <a:t>or</a:t>
            </a:r>
            <a:r>
              <a:rPr sz="3300" spc="345" dirty="0">
                <a:latin typeface="Roboto"/>
                <a:cs typeface="Roboto"/>
              </a:rPr>
              <a:t> </a:t>
            </a:r>
            <a:r>
              <a:rPr sz="3300" spc="-20" dirty="0">
                <a:latin typeface="Roboto"/>
                <a:cs typeface="Roboto"/>
              </a:rPr>
              <a:t>tired</a:t>
            </a:r>
            <a:r>
              <a:rPr sz="3300" spc="345" dirty="0">
                <a:latin typeface="Roboto"/>
                <a:cs typeface="Roboto"/>
              </a:rPr>
              <a:t> </a:t>
            </a:r>
            <a:r>
              <a:rPr sz="3300" spc="-15" dirty="0">
                <a:latin typeface="Roboto"/>
                <a:cs typeface="Roboto"/>
              </a:rPr>
              <a:t>to</a:t>
            </a:r>
            <a:r>
              <a:rPr sz="3300" spc="345" dirty="0">
                <a:latin typeface="Roboto"/>
                <a:cs typeface="Roboto"/>
              </a:rPr>
              <a:t> </a:t>
            </a:r>
            <a:r>
              <a:rPr sz="3300" spc="-25" dirty="0">
                <a:latin typeface="Roboto"/>
                <a:cs typeface="Roboto"/>
              </a:rPr>
              <a:t>give</a:t>
            </a:r>
            <a:r>
              <a:rPr sz="3300" spc="345" dirty="0">
                <a:latin typeface="Roboto"/>
                <a:cs typeface="Roboto"/>
              </a:rPr>
              <a:t> </a:t>
            </a:r>
            <a:r>
              <a:rPr sz="3300" spc="-15" dirty="0">
                <a:latin typeface="Roboto"/>
                <a:cs typeface="Roboto"/>
              </a:rPr>
              <a:t>voice</a:t>
            </a:r>
            <a:r>
              <a:rPr sz="3300" spc="345" dirty="0">
                <a:latin typeface="Roboto"/>
                <a:cs typeface="Roboto"/>
              </a:rPr>
              <a:t> </a:t>
            </a:r>
            <a:r>
              <a:rPr sz="3300" spc="-15" dirty="0">
                <a:latin typeface="Roboto"/>
                <a:cs typeface="Roboto"/>
              </a:rPr>
              <a:t>commands, </a:t>
            </a:r>
            <a:r>
              <a:rPr sz="3300" spc="-805" dirty="0">
                <a:latin typeface="Roboto"/>
                <a:cs typeface="Roboto"/>
              </a:rPr>
              <a:t> </a:t>
            </a:r>
            <a:r>
              <a:rPr sz="3300" spc="-15" dirty="0">
                <a:latin typeface="Roboto"/>
                <a:cs typeface="Roboto"/>
              </a:rPr>
              <a:t>simple</a:t>
            </a:r>
            <a:r>
              <a:rPr sz="3300" spc="-5" dirty="0">
                <a:latin typeface="Roboto"/>
                <a:cs typeface="Roboto"/>
              </a:rPr>
              <a:t> </a:t>
            </a:r>
            <a:r>
              <a:rPr sz="3300" spc="-20" dirty="0">
                <a:latin typeface="Roboto"/>
                <a:cs typeface="Roboto"/>
              </a:rPr>
              <a:t>gestures</a:t>
            </a:r>
            <a:r>
              <a:rPr sz="3300" spc="-5" dirty="0">
                <a:latin typeface="Roboto"/>
                <a:cs typeface="Roboto"/>
              </a:rPr>
              <a:t> </a:t>
            </a:r>
            <a:r>
              <a:rPr sz="3300" spc="-20" dirty="0">
                <a:latin typeface="Roboto"/>
                <a:cs typeface="Roboto"/>
              </a:rPr>
              <a:t>or</a:t>
            </a:r>
            <a:r>
              <a:rPr sz="3300" spc="-5" dirty="0">
                <a:latin typeface="Roboto"/>
                <a:cs typeface="Roboto"/>
              </a:rPr>
              <a:t> </a:t>
            </a:r>
            <a:r>
              <a:rPr sz="3300" spc="-25" dirty="0">
                <a:latin typeface="Roboto"/>
                <a:cs typeface="Roboto"/>
              </a:rPr>
              <a:t>actions</a:t>
            </a:r>
            <a:r>
              <a:rPr sz="3300" spc="-5" dirty="0">
                <a:latin typeface="Roboto"/>
                <a:cs typeface="Roboto"/>
              </a:rPr>
              <a:t> </a:t>
            </a:r>
            <a:r>
              <a:rPr sz="3300" spc="-20" dirty="0">
                <a:latin typeface="Roboto"/>
                <a:cs typeface="Roboto"/>
              </a:rPr>
              <a:t>could</a:t>
            </a:r>
            <a:r>
              <a:rPr sz="3300" spc="-5" dirty="0">
                <a:latin typeface="Roboto"/>
                <a:cs typeface="Roboto"/>
              </a:rPr>
              <a:t> make </a:t>
            </a:r>
            <a:r>
              <a:rPr sz="3300" spc="-25" dirty="0">
                <a:latin typeface="Roboto"/>
                <a:cs typeface="Roboto"/>
              </a:rPr>
              <a:t>the</a:t>
            </a:r>
            <a:r>
              <a:rPr sz="3300" spc="-5" dirty="0">
                <a:latin typeface="Roboto"/>
                <a:cs typeface="Roboto"/>
              </a:rPr>
              <a:t> </a:t>
            </a:r>
            <a:r>
              <a:rPr sz="3300" spc="-20" dirty="0">
                <a:latin typeface="Roboto"/>
                <a:cs typeface="Roboto"/>
              </a:rPr>
              <a:t>communication</a:t>
            </a:r>
            <a:r>
              <a:rPr sz="3300" spc="-5" dirty="0">
                <a:latin typeface="Roboto"/>
                <a:cs typeface="Roboto"/>
              </a:rPr>
              <a:t> </a:t>
            </a:r>
            <a:r>
              <a:rPr sz="3300" spc="-15" dirty="0">
                <a:latin typeface="Roboto"/>
                <a:cs typeface="Roboto"/>
              </a:rPr>
              <a:t>process</a:t>
            </a:r>
            <a:r>
              <a:rPr sz="3300" spc="-5" dirty="0">
                <a:latin typeface="Roboto"/>
                <a:cs typeface="Roboto"/>
              </a:rPr>
              <a:t> </a:t>
            </a:r>
            <a:r>
              <a:rPr sz="3300" spc="-15" dirty="0">
                <a:latin typeface="Roboto"/>
                <a:cs typeface="Roboto"/>
              </a:rPr>
              <a:t>easier.</a:t>
            </a:r>
            <a:endParaRPr sz="3300">
              <a:latin typeface="Roboto"/>
              <a:cs typeface="Roboto"/>
            </a:endParaRPr>
          </a:p>
          <a:p>
            <a:pPr marL="12700" marR="5080">
              <a:lnSpc>
                <a:spcPts val="6600"/>
              </a:lnSpc>
              <a:tabLst>
                <a:tab pos="2153920" algn="l"/>
                <a:tab pos="3336290" algn="l"/>
                <a:tab pos="5026025" algn="l"/>
                <a:tab pos="6449060" algn="l"/>
                <a:tab pos="7792720" algn="l"/>
                <a:tab pos="10217150" algn="l"/>
                <a:tab pos="11765280" algn="l"/>
                <a:tab pos="12832715" algn="l"/>
                <a:tab pos="13707110" algn="l"/>
              </a:tabLst>
            </a:pPr>
            <a:r>
              <a:rPr sz="3300" spc="-10" dirty="0">
                <a:latin typeface="Roboto"/>
                <a:cs typeface="Roboto"/>
              </a:rPr>
              <a:t>Moreover,	</a:t>
            </a:r>
            <a:r>
              <a:rPr sz="3300" spc="-35" dirty="0">
                <a:latin typeface="Roboto"/>
                <a:cs typeface="Roboto"/>
              </a:rPr>
              <a:t>such	</a:t>
            </a:r>
            <a:r>
              <a:rPr sz="3300" spc="-20" dirty="0">
                <a:latin typeface="Roboto"/>
                <a:cs typeface="Roboto"/>
              </a:rPr>
              <a:t>gesture	</a:t>
            </a:r>
            <a:r>
              <a:rPr sz="3300" spc="-15" dirty="0">
                <a:latin typeface="Roboto"/>
                <a:cs typeface="Roboto"/>
              </a:rPr>
              <a:t>based	</a:t>
            </a:r>
            <a:r>
              <a:rPr sz="3300" spc="-10" dirty="0">
                <a:latin typeface="Roboto"/>
                <a:cs typeface="Roboto"/>
              </a:rPr>
              <a:t>home	</a:t>
            </a:r>
            <a:r>
              <a:rPr sz="3300" spc="-25" dirty="0">
                <a:latin typeface="Roboto"/>
                <a:cs typeface="Roboto"/>
              </a:rPr>
              <a:t>automation	</a:t>
            </a:r>
            <a:r>
              <a:rPr sz="3300" spc="-35" dirty="0">
                <a:latin typeface="Roboto"/>
                <a:cs typeface="Roboto"/>
              </a:rPr>
              <a:t>greatly	</a:t>
            </a:r>
            <a:r>
              <a:rPr sz="3300" spc="-25" dirty="0">
                <a:latin typeface="Roboto"/>
                <a:cs typeface="Roboto"/>
              </a:rPr>
              <a:t>aids	the	</a:t>
            </a:r>
            <a:r>
              <a:rPr sz="3300" spc="-10" dirty="0">
                <a:latin typeface="Roboto"/>
                <a:cs typeface="Roboto"/>
              </a:rPr>
              <a:t>speech  </a:t>
            </a:r>
            <a:r>
              <a:rPr sz="3300" spc="-20" dirty="0">
                <a:latin typeface="Roboto"/>
                <a:cs typeface="Roboto"/>
              </a:rPr>
              <a:t>impaired</a:t>
            </a:r>
            <a:r>
              <a:rPr sz="3300" spc="-5" dirty="0">
                <a:latin typeface="Roboto"/>
                <a:cs typeface="Roboto"/>
              </a:rPr>
              <a:t> </a:t>
            </a:r>
            <a:r>
              <a:rPr sz="3300" spc="-10" dirty="0">
                <a:latin typeface="Roboto"/>
                <a:cs typeface="Roboto"/>
              </a:rPr>
              <a:t>people</a:t>
            </a:r>
            <a:r>
              <a:rPr sz="3300" spc="-5" dirty="0">
                <a:latin typeface="Roboto"/>
                <a:cs typeface="Roboto"/>
              </a:rPr>
              <a:t> </a:t>
            </a:r>
            <a:r>
              <a:rPr sz="3300" spc="-15" dirty="0">
                <a:latin typeface="Roboto"/>
                <a:cs typeface="Roboto"/>
              </a:rPr>
              <a:t>to</a:t>
            </a:r>
            <a:r>
              <a:rPr sz="3300" spc="-5" dirty="0">
                <a:latin typeface="Roboto"/>
                <a:cs typeface="Roboto"/>
              </a:rPr>
              <a:t> </a:t>
            </a:r>
            <a:r>
              <a:rPr sz="3300" spc="-25" dirty="0">
                <a:latin typeface="Roboto"/>
                <a:cs typeface="Roboto"/>
              </a:rPr>
              <a:t>interact</a:t>
            </a:r>
            <a:r>
              <a:rPr sz="3300" spc="-5" dirty="0">
                <a:latin typeface="Roboto"/>
                <a:cs typeface="Roboto"/>
              </a:rPr>
              <a:t> </a:t>
            </a:r>
            <a:r>
              <a:rPr sz="3300" spc="-35" dirty="0">
                <a:latin typeface="Roboto"/>
                <a:cs typeface="Roboto"/>
              </a:rPr>
              <a:t>with</a:t>
            </a:r>
            <a:r>
              <a:rPr sz="3300" dirty="0">
                <a:latin typeface="Roboto"/>
                <a:cs typeface="Roboto"/>
              </a:rPr>
              <a:t> </a:t>
            </a:r>
            <a:r>
              <a:rPr sz="3300" spc="-25" dirty="0">
                <a:latin typeface="Roboto"/>
                <a:cs typeface="Roboto"/>
              </a:rPr>
              <a:t>smart</a:t>
            </a:r>
            <a:r>
              <a:rPr sz="3300" spc="-5" dirty="0">
                <a:latin typeface="Roboto"/>
                <a:cs typeface="Roboto"/>
              </a:rPr>
              <a:t> </a:t>
            </a:r>
            <a:r>
              <a:rPr sz="3300" spc="-15" dirty="0">
                <a:latin typeface="Roboto"/>
                <a:cs typeface="Roboto"/>
              </a:rPr>
              <a:t>devices</a:t>
            </a:r>
            <a:r>
              <a:rPr sz="3300" spc="-5" dirty="0">
                <a:latin typeface="Roboto"/>
                <a:cs typeface="Roboto"/>
              </a:rPr>
              <a:t> </a:t>
            </a:r>
            <a:r>
              <a:rPr sz="3300" spc="-30" dirty="0">
                <a:latin typeface="Roboto"/>
                <a:cs typeface="Roboto"/>
              </a:rPr>
              <a:t>at</a:t>
            </a:r>
            <a:r>
              <a:rPr sz="3300" spc="-5" dirty="0">
                <a:latin typeface="Roboto"/>
                <a:cs typeface="Roboto"/>
              </a:rPr>
              <a:t> </a:t>
            </a:r>
            <a:r>
              <a:rPr sz="3300" spc="-10" dirty="0">
                <a:latin typeface="Roboto"/>
                <a:cs typeface="Roboto"/>
              </a:rPr>
              <a:t>home,</a:t>
            </a:r>
            <a:r>
              <a:rPr sz="3300" dirty="0">
                <a:latin typeface="Roboto"/>
                <a:cs typeface="Roboto"/>
              </a:rPr>
              <a:t> </a:t>
            </a:r>
            <a:r>
              <a:rPr sz="3300" spc="-30" dirty="0">
                <a:latin typeface="Roboto"/>
                <a:cs typeface="Roboto"/>
              </a:rPr>
              <a:t>possibly.</a:t>
            </a:r>
            <a:endParaRPr sz="3300">
              <a:latin typeface="Roboto"/>
              <a:cs typeface="Roboto"/>
            </a:endParaRPr>
          </a:p>
          <a:p>
            <a:pPr marL="12700" marR="5080" indent="149860">
              <a:lnSpc>
                <a:spcPts val="6600"/>
              </a:lnSpc>
            </a:pPr>
            <a:r>
              <a:rPr sz="3300" spc="-25" dirty="0">
                <a:latin typeface="Roboto"/>
                <a:cs typeface="Roboto"/>
              </a:rPr>
              <a:t>Instead</a:t>
            </a:r>
            <a:r>
              <a:rPr sz="3300" spc="365" dirty="0">
                <a:latin typeface="Roboto"/>
                <a:cs typeface="Roboto"/>
              </a:rPr>
              <a:t> </a:t>
            </a:r>
            <a:r>
              <a:rPr sz="3300" spc="30" dirty="0">
                <a:latin typeface="Roboto"/>
                <a:cs typeface="Roboto"/>
              </a:rPr>
              <a:t>of</a:t>
            </a:r>
            <a:r>
              <a:rPr sz="3300" spc="365" dirty="0">
                <a:latin typeface="Roboto"/>
                <a:cs typeface="Roboto"/>
              </a:rPr>
              <a:t> </a:t>
            </a:r>
            <a:r>
              <a:rPr sz="3300" spc="-35" dirty="0">
                <a:latin typeface="Roboto"/>
                <a:cs typeface="Roboto"/>
              </a:rPr>
              <a:t>taking</a:t>
            </a:r>
            <a:r>
              <a:rPr sz="3300" spc="370" dirty="0">
                <a:latin typeface="Roboto"/>
                <a:cs typeface="Roboto"/>
              </a:rPr>
              <a:t> </a:t>
            </a:r>
            <a:r>
              <a:rPr sz="3300" spc="-20" dirty="0">
                <a:latin typeface="Roboto"/>
                <a:cs typeface="Roboto"/>
              </a:rPr>
              <a:t>a</a:t>
            </a:r>
            <a:r>
              <a:rPr sz="3300" spc="365" dirty="0">
                <a:latin typeface="Roboto"/>
                <a:cs typeface="Roboto"/>
              </a:rPr>
              <a:t> </a:t>
            </a:r>
            <a:r>
              <a:rPr sz="3300" spc="-25" dirty="0">
                <a:latin typeface="Roboto"/>
                <a:cs typeface="Roboto"/>
              </a:rPr>
              <a:t>single</a:t>
            </a:r>
            <a:r>
              <a:rPr sz="3300" spc="370" dirty="0">
                <a:latin typeface="Roboto"/>
                <a:cs typeface="Roboto"/>
              </a:rPr>
              <a:t> </a:t>
            </a:r>
            <a:r>
              <a:rPr sz="3300" spc="-25" dirty="0">
                <a:latin typeface="Roboto"/>
                <a:cs typeface="Roboto"/>
              </a:rPr>
              <a:t>picture,</a:t>
            </a:r>
            <a:r>
              <a:rPr sz="3300" spc="365" dirty="0">
                <a:latin typeface="Roboto"/>
                <a:cs typeface="Roboto"/>
              </a:rPr>
              <a:t> </a:t>
            </a:r>
            <a:r>
              <a:rPr sz="3300" dirty="0">
                <a:latin typeface="Roboto"/>
                <a:cs typeface="Roboto"/>
              </a:rPr>
              <a:t>we</a:t>
            </a:r>
            <a:r>
              <a:rPr sz="3300" spc="370" dirty="0">
                <a:latin typeface="Roboto"/>
                <a:cs typeface="Roboto"/>
              </a:rPr>
              <a:t> </a:t>
            </a:r>
            <a:r>
              <a:rPr sz="3300" spc="-15" dirty="0">
                <a:latin typeface="Roboto"/>
                <a:cs typeface="Roboto"/>
              </a:rPr>
              <a:t>record</a:t>
            </a:r>
            <a:r>
              <a:rPr sz="3300" spc="365" dirty="0">
                <a:latin typeface="Roboto"/>
                <a:cs typeface="Roboto"/>
              </a:rPr>
              <a:t> </a:t>
            </a:r>
            <a:r>
              <a:rPr sz="3300" dirty="0">
                <a:latin typeface="Roboto"/>
                <a:cs typeface="Roboto"/>
              </a:rPr>
              <a:t>frames</a:t>
            </a:r>
            <a:r>
              <a:rPr sz="3300" spc="365" dirty="0">
                <a:latin typeface="Roboto"/>
                <a:cs typeface="Roboto"/>
              </a:rPr>
              <a:t> </a:t>
            </a:r>
            <a:r>
              <a:rPr sz="3300" spc="30" dirty="0">
                <a:latin typeface="Roboto"/>
                <a:cs typeface="Roboto"/>
              </a:rPr>
              <a:t>of</a:t>
            </a:r>
            <a:r>
              <a:rPr sz="3300" spc="370" dirty="0">
                <a:latin typeface="Roboto"/>
                <a:cs typeface="Roboto"/>
              </a:rPr>
              <a:t> </a:t>
            </a:r>
            <a:r>
              <a:rPr sz="3300" spc="-25" dirty="0">
                <a:latin typeface="Roboto"/>
                <a:cs typeface="Roboto"/>
              </a:rPr>
              <a:t>the</a:t>
            </a:r>
            <a:r>
              <a:rPr sz="3300" spc="365" dirty="0">
                <a:latin typeface="Roboto"/>
                <a:cs typeface="Roboto"/>
              </a:rPr>
              <a:t> </a:t>
            </a:r>
            <a:r>
              <a:rPr sz="3300" spc="-15" dirty="0">
                <a:latin typeface="Roboto"/>
                <a:cs typeface="Roboto"/>
              </a:rPr>
              <a:t>movement</a:t>
            </a:r>
            <a:r>
              <a:rPr sz="3300" spc="370" dirty="0">
                <a:latin typeface="Roboto"/>
                <a:cs typeface="Roboto"/>
              </a:rPr>
              <a:t> </a:t>
            </a:r>
            <a:r>
              <a:rPr sz="3300" spc="-40" dirty="0">
                <a:latin typeface="Roboto"/>
                <a:cs typeface="Roboto"/>
              </a:rPr>
              <a:t>through </a:t>
            </a:r>
            <a:r>
              <a:rPr sz="3300" spc="-805" dirty="0">
                <a:latin typeface="Roboto"/>
                <a:cs typeface="Roboto"/>
              </a:rPr>
              <a:t> </a:t>
            </a:r>
            <a:r>
              <a:rPr sz="3300" spc="-15" dirty="0">
                <a:latin typeface="Roboto"/>
                <a:cs typeface="Roboto"/>
              </a:rPr>
              <a:t>cameras</a:t>
            </a:r>
            <a:r>
              <a:rPr sz="3300" spc="-10" dirty="0">
                <a:latin typeface="Roboto"/>
                <a:cs typeface="Roboto"/>
              </a:rPr>
              <a:t> </a:t>
            </a:r>
            <a:r>
              <a:rPr sz="3300" spc="-40" dirty="0">
                <a:latin typeface="Roboto"/>
                <a:cs typeface="Roboto"/>
              </a:rPr>
              <a:t>that</a:t>
            </a:r>
            <a:r>
              <a:rPr sz="3300" spc="-5" dirty="0">
                <a:latin typeface="Roboto"/>
                <a:cs typeface="Roboto"/>
              </a:rPr>
              <a:t> </a:t>
            </a:r>
            <a:r>
              <a:rPr sz="3300" spc="-10" dirty="0">
                <a:latin typeface="Roboto"/>
                <a:cs typeface="Roboto"/>
              </a:rPr>
              <a:t>detect</a:t>
            </a:r>
            <a:r>
              <a:rPr sz="3300" spc="-5" dirty="0">
                <a:latin typeface="Roboto"/>
                <a:cs typeface="Roboto"/>
              </a:rPr>
              <a:t> </a:t>
            </a:r>
            <a:r>
              <a:rPr sz="3300" spc="-25" dirty="0">
                <a:latin typeface="Roboto"/>
                <a:cs typeface="Roboto"/>
              </a:rPr>
              <a:t>the</a:t>
            </a:r>
            <a:r>
              <a:rPr sz="3300" spc="-5" dirty="0">
                <a:latin typeface="Roboto"/>
                <a:cs typeface="Roboto"/>
              </a:rPr>
              <a:t> </a:t>
            </a:r>
            <a:r>
              <a:rPr sz="3300" spc="-20" dirty="0">
                <a:latin typeface="Roboto"/>
                <a:cs typeface="Roboto"/>
              </a:rPr>
              <a:t>gestures</a:t>
            </a:r>
            <a:r>
              <a:rPr sz="3300" spc="-5" dirty="0">
                <a:latin typeface="Roboto"/>
                <a:cs typeface="Roboto"/>
              </a:rPr>
              <a:t> </a:t>
            </a:r>
            <a:r>
              <a:rPr sz="3300" spc="-15" dirty="0">
                <a:latin typeface="Roboto"/>
                <a:cs typeface="Roboto"/>
              </a:rPr>
              <a:t>delivered.</a:t>
            </a:r>
            <a:endParaRPr sz="330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9" cy="10286999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5629254" y="2571750"/>
            <a:ext cx="290830" cy="5144135"/>
          </a:xfrm>
          <a:custGeom>
            <a:avLst/>
            <a:gdLst/>
            <a:ahLst/>
            <a:cxnLst/>
            <a:rect l="l" t="t" r="r" b="b"/>
            <a:pathLst>
              <a:path w="290829" h="5144134">
                <a:moveTo>
                  <a:pt x="290232" y="5143698"/>
                </a:moveTo>
                <a:lnTo>
                  <a:pt x="0" y="5143698"/>
                </a:lnTo>
                <a:lnTo>
                  <a:pt x="0" y="0"/>
                </a:lnTo>
                <a:lnTo>
                  <a:pt x="290232" y="0"/>
                </a:lnTo>
                <a:lnTo>
                  <a:pt x="290232" y="5143698"/>
                </a:lnTo>
                <a:close/>
              </a:path>
            </a:pathLst>
          </a:custGeom>
          <a:solidFill>
            <a:srgbClr val="583C8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847669" y="4414900"/>
            <a:ext cx="5969635" cy="1427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200" spc="25" dirty="0">
                <a:latin typeface="Arial"/>
                <a:cs typeface="Arial"/>
              </a:rPr>
              <a:t>Thank</a:t>
            </a:r>
            <a:r>
              <a:rPr sz="9200" spc="-470" dirty="0">
                <a:latin typeface="Arial"/>
                <a:cs typeface="Arial"/>
              </a:rPr>
              <a:t> </a:t>
            </a:r>
            <a:r>
              <a:rPr sz="9200" dirty="0">
                <a:latin typeface="Arial"/>
                <a:cs typeface="Arial"/>
              </a:rPr>
              <a:t>You</a:t>
            </a:r>
            <a:endParaRPr sz="92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8108282" y="3922117"/>
            <a:ext cx="179131" cy="179028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8108282" y="3487268"/>
            <a:ext cx="179131" cy="179027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7665642" y="3487268"/>
            <a:ext cx="179130" cy="179027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8108282" y="3052418"/>
            <a:ext cx="179131" cy="179027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7665642" y="3052418"/>
            <a:ext cx="179130" cy="179027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7223471" y="3052418"/>
            <a:ext cx="179130" cy="179027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8108282" y="2617568"/>
            <a:ext cx="179131" cy="179027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7665642" y="2617568"/>
            <a:ext cx="179130" cy="179027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7223471" y="2617568"/>
            <a:ext cx="179130" cy="179027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6780831" y="2617568"/>
            <a:ext cx="179130" cy="179027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8108282" y="2182719"/>
            <a:ext cx="179131" cy="179028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7665642" y="2182719"/>
            <a:ext cx="179130" cy="179028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7223471" y="2182719"/>
            <a:ext cx="179130" cy="179028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6780831" y="2182719"/>
            <a:ext cx="179130" cy="179028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6338190" y="2182719"/>
            <a:ext cx="179130" cy="179028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8108282" y="1748341"/>
            <a:ext cx="179131" cy="179027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7665642" y="1748341"/>
            <a:ext cx="179130" cy="179027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223471" y="1748341"/>
            <a:ext cx="179130" cy="179027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6780831" y="1748341"/>
            <a:ext cx="179130" cy="179027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6338190" y="1748341"/>
            <a:ext cx="179130" cy="179027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5896021" y="1748341"/>
            <a:ext cx="179130" cy="179027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8108282" y="1313492"/>
            <a:ext cx="179131" cy="179027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7665642" y="1313492"/>
            <a:ext cx="179130" cy="179027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7223471" y="1313492"/>
            <a:ext cx="179130" cy="179027"/>
          </a:xfrm>
          <a:prstGeom prst="rect">
            <a:avLst/>
          </a:prstGeom>
        </p:spPr>
      </p:pic>
      <p:pic>
        <p:nvPicPr>
          <p:cNvPr id="29" name="object 2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6780831" y="1313492"/>
            <a:ext cx="179130" cy="179027"/>
          </a:xfrm>
          <a:prstGeom prst="rect">
            <a:avLst/>
          </a:prstGeom>
        </p:spPr>
      </p:pic>
      <p:pic>
        <p:nvPicPr>
          <p:cNvPr id="30" name="object 3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6338190" y="1313492"/>
            <a:ext cx="179130" cy="179027"/>
          </a:xfrm>
          <a:prstGeom prst="rect">
            <a:avLst/>
          </a:prstGeom>
        </p:spPr>
      </p:pic>
      <p:pic>
        <p:nvPicPr>
          <p:cNvPr id="31" name="object 3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5896021" y="1313492"/>
            <a:ext cx="179130" cy="179027"/>
          </a:xfrm>
          <a:prstGeom prst="rect">
            <a:avLst/>
          </a:prstGeom>
        </p:spPr>
      </p:pic>
      <p:pic>
        <p:nvPicPr>
          <p:cNvPr id="32" name="object 3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5453380" y="1313492"/>
            <a:ext cx="179131" cy="179027"/>
          </a:xfrm>
          <a:prstGeom prst="rect">
            <a:avLst/>
          </a:prstGeom>
        </p:spPr>
      </p:pic>
      <p:pic>
        <p:nvPicPr>
          <p:cNvPr id="33" name="object 33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8108282" y="878642"/>
            <a:ext cx="179131" cy="179027"/>
          </a:xfrm>
          <a:prstGeom prst="rect">
            <a:avLst/>
          </a:prstGeom>
        </p:spPr>
      </p:pic>
      <p:pic>
        <p:nvPicPr>
          <p:cNvPr id="34" name="object 34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7665642" y="878642"/>
            <a:ext cx="179130" cy="179027"/>
          </a:xfrm>
          <a:prstGeom prst="rect">
            <a:avLst/>
          </a:prstGeom>
        </p:spPr>
      </p:pic>
      <p:pic>
        <p:nvPicPr>
          <p:cNvPr id="35" name="object 35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7223471" y="878642"/>
            <a:ext cx="179130" cy="179027"/>
          </a:xfrm>
          <a:prstGeom prst="rect">
            <a:avLst/>
          </a:prstGeom>
        </p:spPr>
      </p:pic>
      <p:pic>
        <p:nvPicPr>
          <p:cNvPr id="36" name="object 36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6338190" y="878642"/>
            <a:ext cx="179130" cy="179027"/>
          </a:xfrm>
          <a:prstGeom prst="rect">
            <a:avLst/>
          </a:prstGeom>
        </p:spPr>
      </p:pic>
      <p:pic>
        <p:nvPicPr>
          <p:cNvPr id="37" name="object 37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6780831" y="878642"/>
            <a:ext cx="179130" cy="179027"/>
          </a:xfrm>
          <a:prstGeom prst="rect">
            <a:avLst/>
          </a:prstGeom>
        </p:spPr>
      </p:pic>
      <p:pic>
        <p:nvPicPr>
          <p:cNvPr id="38" name="object 38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5896021" y="878642"/>
            <a:ext cx="179130" cy="179027"/>
          </a:xfrm>
          <a:prstGeom prst="rect">
            <a:avLst/>
          </a:prstGeom>
        </p:spPr>
      </p:pic>
      <p:pic>
        <p:nvPicPr>
          <p:cNvPr id="39" name="object 39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5453380" y="878642"/>
            <a:ext cx="179131" cy="179027"/>
          </a:xfrm>
          <a:prstGeom prst="rect">
            <a:avLst/>
          </a:prstGeom>
        </p:spPr>
      </p:pic>
      <p:pic>
        <p:nvPicPr>
          <p:cNvPr id="40" name="object 40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5010739" y="878642"/>
            <a:ext cx="179130" cy="179027"/>
          </a:xfrm>
          <a:prstGeom prst="rect">
            <a:avLst/>
          </a:prstGeom>
        </p:spPr>
      </p:pic>
      <p:pic>
        <p:nvPicPr>
          <p:cNvPr id="41" name="object 4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8108282" y="443792"/>
            <a:ext cx="179131" cy="179027"/>
          </a:xfrm>
          <a:prstGeom prst="rect">
            <a:avLst/>
          </a:prstGeom>
        </p:spPr>
      </p:pic>
      <p:pic>
        <p:nvPicPr>
          <p:cNvPr id="42" name="object 42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7665642" y="443792"/>
            <a:ext cx="179130" cy="179027"/>
          </a:xfrm>
          <a:prstGeom prst="rect">
            <a:avLst/>
          </a:prstGeom>
        </p:spPr>
      </p:pic>
      <p:pic>
        <p:nvPicPr>
          <p:cNvPr id="43" name="object 43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6780831" y="443792"/>
            <a:ext cx="179130" cy="179027"/>
          </a:xfrm>
          <a:prstGeom prst="rect">
            <a:avLst/>
          </a:prstGeom>
        </p:spPr>
      </p:pic>
      <p:pic>
        <p:nvPicPr>
          <p:cNvPr id="44" name="object 44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7223471" y="443792"/>
            <a:ext cx="179130" cy="179027"/>
          </a:xfrm>
          <a:prstGeom prst="rect">
            <a:avLst/>
          </a:prstGeom>
        </p:spPr>
      </p:pic>
      <p:pic>
        <p:nvPicPr>
          <p:cNvPr id="45" name="object 45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6338190" y="443792"/>
            <a:ext cx="179130" cy="179027"/>
          </a:xfrm>
          <a:prstGeom prst="rect">
            <a:avLst/>
          </a:prstGeom>
        </p:spPr>
      </p:pic>
      <p:pic>
        <p:nvPicPr>
          <p:cNvPr id="46" name="object 46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5896021" y="443792"/>
            <a:ext cx="179130" cy="179027"/>
          </a:xfrm>
          <a:prstGeom prst="rect">
            <a:avLst/>
          </a:prstGeom>
        </p:spPr>
      </p:pic>
      <p:pic>
        <p:nvPicPr>
          <p:cNvPr id="47" name="object 47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5010739" y="443792"/>
            <a:ext cx="179130" cy="179027"/>
          </a:xfrm>
          <a:prstGeom prst="rect">
            <a:avLst/>
          </a:prstGeom>
        </p:spPr>
      </p:pic>
      <p:pic>
        <p:nvPicPr>
          <p:cNvPr id="48" name="object 48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5453380" y="443792"/>
            <a:ext cx="179131" cy="179027"/>
          </a:xfrm>
          <a:prstGeom prst="rect">
            <a:avLst/>
          </a:prstGeom>
        </p:spPr>
      </p:pic>
      <p:pic>
        <p:nvPicPr>
          <p:cNvPr id="49" name="object 49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4568571" y="443792"/>
            <a:ext cx="179130" cy="179027"/>
          </a:xfrm>
          <a:prstGeom prst="rect">
            <a:avLst/>
          </a:prstGeom>
        </p:spPr>
      </p:pic>
      <p:pic>
        <p:nvPicPr>
          <p:cNvPr id="50" name="object 5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8108282" y="8943"/>
            <a:ext cx="179131" cy="179027"/>
          </a:xfrm>
          <a:prstGeom prst="rect">
            <a:avLst/>
          </a:prstGeom>
        </p:spPr>
      </p:pic>
      <p:pic>
        <p:nvPicPr>
          <p:cNvPr id="51" name="object 5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7665642" y="8943"/>
            <a:ext cx="179130" cy="179027"/>
          </a:xfrm>
          <a:prstGeom prst="rect">
            <a:avLst/>
          </a:prstGeom>
        </p:spPr>
      </p:pic>
      <p:pic>
        <p:nvPicPr>
          <p:cNvPr id="52" name="object 5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7223471" y="8943"/>
            <a:ext cx="179130" cy="179027"/>
          </a:xfrm>
          <a:prstGeom prst="rect">
            <a:avLst/>
          </a:prstGeom>
        </p:spPr>
      </p:pic>
      <p:pic>
        <p:nvPicPr>
          <p:cNvPr id="53" name="object 5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6780831" y="8943"/>
            <a:ext cx="179130" cy="179027"/>
          </a:xfrm>
          <a:prstGeom prst="rect">
            <a:avLst/>
          </a:prstGeom>
        </p:spPr>
      </p:pic>
      <p:pic>
        <p:nvPicPr>
          <p:cNvPr id="54" name="object 54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6338190" y="8943"/>
            <a:ext cx="179130" cy="179027"/>
          </a:xfrm>
          <a:prstGeom prst="rect">
            <a:avLst/>
          </a:prstGeom>
        </p:spPr>
      </p:pic>
      <p:pic>
        <p:nvPicPr>
          <p:cNvPr id="55" name="object 55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5896021" y="8943"/>
            <a:ext cx="179130" cy="179027"/>
          </a:xfrm>
          <a:prstGeom prst="rect">
            <a:avLst/>
          </a:prstGeom>
        </p:spPr>
      </p:pic>
      <p:pic>
        <p:nvPicPr>
          <p:cNvPr id="56" name="object 5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5453380" y="8943"/>
            <a:ext cx="179131" cy="179027"/>
          </a:xfrm>
          <a:prstGeom prst="rect">
            <a:avLst/>
          </a:prstGeom>
        </p:spPr>
      </p:pic>
      <p:pic>
        <p:nvPicPr>
          <p:cNvPr id="57" name="object 5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5010739" y="8943"/>
            <a:ext cx="179130" cy="179027"/>
          </a:xfrm>
          <a:prstGeom prst="rect">
            <a:avLst/>
          </a:prstGeom>
        </p:spPr>
      </p:pic>
      <p:pic>
        <p:nvPicPr>
          <p:cNvPr id="58" name="object 5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4568571" y="8943"/>
            <a:ext cx="179130" cy="179027"/>
          </a:xfrm>
          <a:prstGeom prst="rect">
            <a:avLst/>
          </a:prstGeom>
        </p:spPr>
      </p:pic>
      <p:pic>
        <p:nvPicPr>
          <p:cNvPr id="59" name="object 5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4125930" y="8943"/>
            <a:ext cx="179130" cy="17902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740660" cy="10287000"/>
          </a:xfrm>
          <a:custGeom>
            <a:avLst/>
            <a:gdLst/>
            <a:ahLst/>
            <a:cxnLst/>
            <a:rect l="l" t="t" r="r" b="b"/>
            <a:pathLst>
              <a:path w="2740660" h="10287000">
                <a:moveTo>
                  <a:pt x="2740204" y="10286470"/>
                </a:moveTo>
                <a:lnTo>
                  <a:pt x="0" y="10286470"/>
                </a:lnTo>
                <a:lnTo>
                  <a:pt x="0" y="0"/>
                </a:lnTo>
                <a:lnTo>
                  <a:pt x="2740204" y="0"/>
                </a:lnTo>
                <a:lnTo>
                  <a:pt x="2740204" y="10286470"/>
                </a:lnTo>
                <a:close/>
              </a:path>
            </a:pathLst>
          </a:custGeom>
          <a:solidFill>
            <a:srgbClr val="583C8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743623" y="3629250"/>
            <a:ext cx="179131" cy="179028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743623" y="3194400"/>
            <a:ext cx="179131" cy="179027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7300982" y="3194400"/>
            <a:ext cx="179130" cy="179027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743623" y="2759550"/>
            <a:ext cx="179131" cy="179027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7300982" y="2759550"/>
            <a:ext cx="179130" cy="179027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6858812" y="2759550"/>
            <a:ext cx="179130" cy="179027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743623" y="2324701"/>
            <a:ext cx="179131" cy="179027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7300982" y="2324701"/>
            <a:ext cx="179130" cy="179027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6858812" y="2324701"/>
            <a:ext cx="179130" cy="179027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6416173" y="2324701"/>
            <a:ext cx="179130" cy="179027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743623" y="1889852"/>
            <a:ext cx="179131" cy="179028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7300982" y="1889852"/>
            <a:ext cx="179130" cy="179028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6858812" y="1889852"/>
            <a:ext cx="179130" cy="179028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6416173" y="1889852"/>
            <a:ext cx="179130" cy="179028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5973531" y="1889852"/>
            <a:ext cx="179130" cy="179028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743623" y="1455474"/>
            <a:ext cx="179131" cy="179027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7300982" y="1455474"/>
            <a:ext cx="179130" cy="179027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6858812" y="1455474"/>
            <a:ext cx="179130" cy="179027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6416173" y="1455474"/>
            <a:ext cx="179130" cy="179027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5973531" y="1455474"/>
            <a:ext cx="179130" cy="179027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5531362" y="1455474"/>
            <a:ext cx="179130" cy="179027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7743623" y="1020624"/>
            <a:ext cx="179131" cy="179027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7300982" y="1020624"/>
            <a:ext cx="179130" cy="179027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6858812" y="1020624"/>
            <a:ext cx="179130" cy="179027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6416173" y="1020624"/>
            <a:ext cx="179130" cy="179027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5973531" y="1020624"/>
            <a:ext cx="179130" cy="179027"/>
          </a:xfrm>
          <a:prstGeom prst="rect">
            <a:avLst/>
          </a:prstGeom>
        </p:spPr>
      </p:pic>
      <p:pic>
        <p:nvPicPr>
          <p:cNvPr id="29" name="object 29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5531362" y="1020624"/>
            <a:ext cx="179130" cy="179027"/>
          </a:xfrm>
          <a:prstGeom prst="rect">
            <a:avLst/>
          </a:prstGeom>
        </p:spPr>
      </p:pic>
      <p:pic>
        <p:nvPicPr>
          <p:cNvPr id="30" name="object 30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5088722" y="1020624"/>
            <a:ext cx="179131" cy="179027"/>
          </a:xfrm>
          <a:prstGeom prst="rect">
            <a:avLst/>
          </a:prstGeom>
        </p:spPr>
      </p:pic>
      <p:pic>
        <p:nvPicPr>
          <p:cNvPr id="31" name="object 3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7300982" y="585775"/>
            <a:ext cx="179130" cy="179027"/>
          </a:xfrm>
          <a:prstGeom prst="rect">
            <a:avLst/>
          </a:prstGeom>
        </p:spPr>
      </p:pic>
      <p:pic>
        <p:nvPicPr>
          <p:cNvPr id="32" name="object 3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743623" y="585775"/>
            <a:ext cx="179131" cy="179027"/>
          </a:xfrm>
          <a:prstGeom prst="rect">
            <a:avLst/>
          </a:prstGeom>
        </p:spPr>
      </p:pic>
      <p:pic>
        <p:nvPicPr>
          <p:cNvPr id="33" name="object 33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6858812" y="585775"/>
            <a:ext cx="179130" cy="179027"/>
          </a:xfrm>
          <a:prstGeom prst="rect">
            <a:avLst/>
          </a:prstGeom>
        </p:spPr>
      </p:pic>
      <p:pic>
        <p:nvPicPr>
          <p:cNvPr id="34" name="object 34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6416173" y="585775"/>
            <a:ext cx="179130" cy="179027"/>
          </a:xfrm>
          <a:prstGeom prst="rect">
            <a:avLst/>
          </a:prstGeom>
        </p:spPr>
      </p:pic>
      <p:pic>
        <p:nvPicPr>
          <p:cNvPr id="35" name="object 35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5973531" y="585775"/>
            <a:ext cx="179130" cy="179027"/>
          </a:xfrm>
          <a:prstGeom prst="rect">
            <a:avLst/>
          </a:prstGeom>
        </p:spPr>
      </p:pic>
      <p:pic>
        <p:nvPicPr>
          <p:cNvPr id="36" name="object 36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5531362" y="585775"/>
            <a:ext cx="179130" cy="179027"/>
          </a:xfrm>
          <a:prstGeom prst="rect">
            <a:avLst/>
          </a:prstGeom>
        </p:spPr>
      </p:pic>
      <p:pic>
        <p:nvPicPr>
          <p:cNvPr id="37" name="object 37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5088722" y="585775"/>
            <a:ext cx="179131" cy="179027"/>
          </a:xfrm>
          <a:prstGeom prst="rect">
            <a:avLst/>
          </a:prstGeom>
        </p:spPr>
      </p:pic>
      <p:pic>
        <p:nvPicPr>
          <p:cNvPr id="38" name="object 38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4646081" y="585775"/>
            <a:ext cx="179130" cy="179027"/>
          </a:xfrm>
          <a:prstGeom prst="rect">
            <a:avLst/>
          </a:prstGeom>
        </p:spPr>
      </p:pic>
      <p:pic>
        <p:nvPicPr>
          <p:cNvPr id="39" name="object 3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743623" y="150925"/>
            <a:ext cx="179131" cy="179027"/>
          </a:xfrm>
          <a:prstGeom prst="rect">
            <a:avLst/>
          </a:prstGeom>
        </p:spPr>
      </p:pic>
      <p:pic>
        <p:nvPicPr>
          <p:cNvPr id="40" name="object 4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7300982" y="150925"/>
            <a:ext cx="179130" cy="179027"/>
          </a:xfrm>
          <a:prstGeom prst="rect">
            <a:avLst/>
          </a:prstGeom>
        </p:spPr>
      </p:pic>
      <p:pic>
        <p:nvPicPr>
          <p:cNvPr id="41" name="object 4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6858812" y="150925"/>
            <a:ext cx="179130" cy="179027"/>
          </a:xfrm>
          <a:prstGeom prst="rect">
            <a:avLst/>
          </a:prstGeom>
        </p:spPr>
      </p:pic>
      <p:pic>
        <p:nvPicPr>
          <p:cNvPr id="42" name="object 42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6416173" y="150925"/>
            <a:ext cx="179130" cy="179027"/>
          </a:xfrm>
          <a:prstGeom prst="rect">
            <a:avLst/>
          </a:prstGeom>
        </p:spPr>
      </p:pic>
      <p:pic>
        <p:nvPicPr>
          <p:cNvPr id="43" name="object 43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5973531" y="150925"/>
            <a:ext cx="179130" cy="179027"/>
          </a:xfrm>
          <a:prstGeom prst="rect">
            <a:avLst/>
          </a:prstGeom>
        </p:spPr>
      </p:pic>
      <p:pic>
        <p:nvPicPr>
          <p:cNvPr id="44" name="object 44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5531362" y="150925"/>
            <a:ext cx="179130" cy="179027"/>
          </a:xfrm>
          <a:prstGeom prst="rect">
            <a:avLst/>
          </a:prstGeom>
        </p:spPr>
      </p:pic>
      <p:pic>
        <p:nvPicPr>
          <p:cNvPr id="45" name="object 45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5088722" y="150925"/>
            <a:ext cx="179131" cy="179027"/>
          </a:xfrm>
          <a:prstGeom prst="rect">
            <a:avLst/>
          </a:prstGeom>
        </p:spPr>
      </p:pic>
      <p:pic>
        <p:nvPicPr>
          <p:cNvPr id="46" name="object 46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4646081" y="150925"/>
            <a:ext cx="179130" cy="179027"/>
          </a:xfrm>
          <a:prstGeom prst="rect">
            <a:avLst/>
          </a:prstGeom>
        </p:spPr>
      </p:pic>
      <p:grpSp>
        <p:nvGrpSpPr>
          <p:cNvPr id="47" name="object 47"/>
          <p:cNvGrpSpPr/>
          <p:nvPr/>
        </p:nvGrpSpPr>
        <p:grpSpPr>
          <a:xfrm>
            <a:off x="13890425" y="132425"/>
            <a:ext cx="4267200" cy="1066800"/>
            <a:chOff x="13890425" y="132425"/>
            <a:chExt cx="4267200" cy="1066800"/>
          </a:xfrm>
        </p:grpSpPr>
        <p:pic>
          <p:nvPicPr>
            <p:cNvPr id="48" name="object 4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203912" y="150925"/>
              <a:ext cx="179130" cy="179027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3890425" y="132425"/>
              <a:ext cx="4267199" cy="1066799"/>
            </a:xfrm>
            <a:prstGeom prst="rect">
              <a:avLst/>
            </a:prstGeom>
          </p:spPr>
        </p:pic>
      </p:grpSp>
      <p:sp>
        <p:nvSpPr>
          <p:cNvPr id="50" name="object 50"/>
          <p:cNvSpPr txBox="1">
            <a:spLocks noGrp="1"/>
          </p:cNvSpPr>
          <p:nvPr>
            <p:ph type="title"/>
          </p:nvPr>
        </p:nvSpPr>
        <p:spPr>
          <a:xfrm>
            <a:off x="6648448" y="709797"/>
            <a:ext cx="4991100" cy="711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563495" algn="l"/>
              </a:tabLst>
            </a:pPr>
            <a:r>
              <a:rPr spc="25" dirty="0"/>
              <a:t>Research	</a:t>
            </a:r>
            <a:r>
              <a:rPr spc="5" dirty="0"/>
              <a:t>Objective</a:t>
            </a:r>
          </a:p>
        </p:txBody>
      </p:sp>
      <p:pic>
        <p:nvPicPr>
          <p:cNvPr id="51" name="object 51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3130729" y="3475464"/>
            <a:ext cx="133350" cy="133349"/>
          </a:xfrm>
          <a:prstGeom prst="rect">
            <a:avLst/>
          </a:prstGeom>
        </p:spPr>
      </p:pic>
      <p:pic>
        <p:nvPicPr>
          <p:cNvPr id="52" name="object 52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3130729" y="5151864"/>
            <a:ext cx="133350" cy="133349"/>
          </a:xfrm>
          <a:prstGeom prst="rect">
            <a:avLst/>
          </a:prstGeom>
        </p:spPr>
      </p:pic>
      <p:pic>
        <p:nvPicPr>
          <p:cNvPr id="53" name="object 53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3130729" y="6828263"/>
            <a:ext cx="133350" cy="133349"/>
          </a:xfrm>
          <a:prstGeom prst="rect">
            <a:avLst/>
          </a:prstGeom>
        </p:spPr>
      </p:pic>
      <p:pic>
        <p:nvPicPr>
          <p:cNvPr id="54" name="object 54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3130729" y="7666463"/>
            <a:ext cx="133350" cy="133349"/>
          </a:xfrm>
          <a:prstGeom prst="rect">
            <a:avLst/>
          </a:prstGeom>
        </p:spPr>
      </p:pic>
      <p:pic>
        <p:nvPicPr>
          <p:cNvPr id="55" name="object 55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3130729" y="8504663"/>
            <a:ext cx="133350" cy="133349"/>
          </a:xfrm>
          <a:prstGeom prst="rect">
            <a:avLst/>
          </a:prstGeom>
        </p:spPr>
      </p:pic>
      <p:sp>
        <p:nvSpPr>
          <p:cNvPr id="56" name="object 56"/>
          <p:cNvSpPr txBox="1"/>
          <p:nvPr/>
        </p:nvSpPr>
        <p:spPr>
          <a:xfrm>
            <a:off x="3439944" y="3234163"/>
            <a:ext cx="14496415" cy="5557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149985" algn="l"/>
                <a:tab pos="2555240" algn="l"/>
                <a:tab pos="2965450" algn="l"/>
                <a:tab pos="5805805" algn="l"/>
                <a:tab pos="7046595" algn="l"/>
                <a:tab pos="9367520" algn="l"/>
                <a:tab pos="10906125" algn="l"/>
                <a:tab pos="12186285" algn="l"/>
                <a:tab pos="13893165" algn="l"/>
              </a:tabLst>
            </a:pPr>
            <a:r>
              <a:rPr sz="3300" spc="-15" dirty="0">
                <a:latin typeface="Roboto"/>
                <a:cs typeface="Roboto"/>
              </a:rPr>
              <a:t>Goal:	</a:t>
            </a:r>
            <a:r>
              <a:rPr sz="3300" dirty="0">
                <a:latin typeface="Roboto"/>
                <a:cs typeface="Roboto"/>
              </a:rPr>
              <a:t>Create	</a:t>
            </a:r>
            <a:r>
              <a:rPr sz="3300" spc="-20" dirty="0">
                <a:latin typeface="Roboto"/>
                <a:cs typeface="Roboto"/>
              </a:rPr>
              <a:t>a	</a:t>
            </a:r>
            <a:r>
              <a:rPr sz="3300" spc="-60" dirty="0">
                <a:latin typeface="Roboto"/>
                <a:cs typeface="Roboto"/>
              </a:rPr>
              <a:t>gesture-based	</a:t>
            </a:r>
            <a:r>
              <a:rPr sz="3300" spc="-10" dirty="0">
                <a:latin typeface="Roboto"/>
                <a:cs typeface="Roboto"/>
              </a:rPr>
              <a:t>home	</a:t>
            </a:r>
            <a:r>
              <a:rPr sz="3300" spc="-25" dirty="0">
                <a:latin typeface="Roboto"/>
                <a:cs typeface="Roboto"/>
              </a:rPr>
              <a:t>automation	</a:t>
            </a:r>
            <a:r>
              <a:rPr sz="3300" spc="-65" dirty="0">
                <a:latin typeface="Roboto"/>
                <a:cs typeface="Roboto"/>
              </a:rPr>
              <a:t>sy</a:t>
            </a:r>
            <a:r>
              <a:rPr sz="3300" spc="-10" dirty="0">
                <a:latin typeface="Roboto"/>
                <a:cs typeface="Roboto"/>
              </a:rPr>
              <a:t>stem	</a:t>
            </a:r>
            <a:r>
              <a:rPr sz="3300" spc="-35" dirty="0">
                <a:latin typeface="Roboto"/>
                <a:cs typeface="Roboto"/>
              </a:rPr>
              <a:t>which	</a:t>
            </a:r>
            <a:r>
              <a:rPr sz="3300" spc="-25" dirty="0">
                <a:latin typeface="Roboto"/>
                <a:cs typeface="Roboto"/>
              </a:rPr>
              <a:t>controls	the</a:t>
            </a:r>
            <a:endParaRPr sz="330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  <a:spcBef>
                <a:spcPts val="2640"/>
              </a:spcBef>
            </a:pPr>
            <a:r>
              <a:rPr sz="3300" spc="-5" dirty="0">
                <a:latin typeface="Roboto"/>
                <a:cs typeface="Roboto"/>
              </a:rPr>
              <a:t>fan</a:t>
            </a:r>
            <a:r>
              <a:rPr sz="3300" spc="-15" dirty="0">
                <a:latin typeface="Roboto"/>
                <a:cs typeface="Roboto"/>
              </a:rPr>
              <a:t> </a:t>
            </a:r>
            <a:r>
              <a:rPr sz="3300" spc="-5" dirty="0">
                <a:latin typeface="Roboto"/>
                <a:cs typeface="Roboto"/>
              </a:rPr>
              <a:t>speed</a:t>
            </a:r>
            <a:r>
              <a:rPr sz="3300" spc="-10" dirty="0">
                <a:latin typeface="Roboto"/>
                <a:cs typeface="Roboto"/>
              </a:rPr>
              <a:t> </a:t>
            </a:r>
            <a:r>
              <a:rPr sz="3300" spc="-30" dirty="0">
                <a:latin typeface="Roboto"/>
                <a:cs typeface="Roboto"/>
              </a:rPr>
              <a:t>and</a:t>
            </a:r>
            <a:r>
              <a:rPr sz="3300" spc="-15" dirty="0">
                <a:latin typeface="Roboto"/>
                <a:cs typeface="Roboto"/>
              </a:rPr>
              <a:t> </a:t>
            </a:r>
            <a:r>
              <a:rPr sz="3300" spc="-30" dirty="0">
                <a:latin typeface="Roboto"/>
                <a:cs typeface="Roboto"/>
              </a:rPr>
              <a:t>brightness</a:t>
            </a:r>
            <a:r>
              <a:rPr sz="3300" spc="-10" dirty="0">
                <a:latin typeface="Roboto"/>
                <a:cs typeface="Roboto"/>
              </a:rPr>
              <a:t> </a:t>
            </a:r>
            <a:r>
              <a:rPr sz="3300" spc="30" dirty="0">
                <a:latin typeface="Roboto"/>
                <a:cs typeface="Roboto"/>
              </a:rPr>
              <a:t>of</a:t>
            </a:r>
            <a:r>
              <a:rPr sz="3300" spc="-10" dirty="0">
                <a:latin typeface="Roboto"/>
                <a:cs typeface="Roboto"/>
              </a:rPr>
              <a:t> </a:t>
            </a:r>
            <a:r>
              <a:rPr sz="3300" spc="-20" dirty="0">
                <a:latin typeface="Roboto"/>
                <a:cs typeface="Roboto"/>
              </a:rPr>
              <a:t>a</a:t>
            </a:r>
            <a:r>
              <a:rPr sz="3300" spc="-15" dirty="0">
                <a:latin typeface="Roboto"/>
                <a:cs typeface="Roboto"/>
              </a:rPr>
              <a:t> </a:t>
            </a:r>
            <a:r>
              <a:rPr sz="3300" spc="-35" dirty="0">
                <a:latin typeface="Roboto"/>
                <a:cs typeface="Roboto"/>
              </a:rPr>
              <a:t>bulb</a:t>
            </a:r>
            <a:r>
              <a:rPr sz="3300" spc="-10" dirty="0">
                <a:latin typeface="Roboto"/>
                <a:cs typeface="Roboto"/>
              </a:rPr>
              <a:t> </a:t>
            </a:r>
            <a:r>
              <a:rPr sz="3300" spc="-5" dirty="0">
                <a:latin typeface="Roboto"/>
                <a:cs typeface="Roboto"/>
              </a:rPr>
              <a:t>&amp;</a:t>
            </a:r>
            <a:r>
              <a:rPr sz="3300" spc="-15" dirty="0">
                <a:latin typeface="Roboto"/>
                <a:cs typeface="Roboto"/>
              </a:rPr>
              <a:t> </a:t>
            </a:r>
            <a:r>
              <a:rPr sz="3300" spc="-20" dirty="0">
                <a:latin typeface="Roboto"/>
                <a:cs typeface="Roboto"/>
              </a:rPr>
              <a:t>a</a:t>
            </a:r>
            <a:r>
              <a:rPr sz="3300" spc="-10" dirty="0">
                <a:latin typeface="Roboto"/>
                <a:cs typeface="Roboto"/>
              </a:rPr>
              <a:t> led.</a:t>
            </a:r>
            <a:endParaRPr sz="3300">
              <a:latin typeface="Roboto"/>
              <a:cs typeface="Roboto"/>
            </a:endParaRPr>
          </a:p>
          <a:p>
            <a:pPr marL="12700" marR="5080">
              <a:lnSpc>
                <a:spcPts val="6600"/>
              </a:lnSpc>
              <a:spcBef>
                <a:spcPts val="660"/>
              </a:spcBef>
              <a:tabLst>
                <a:tab pos="2522855" algn="l"/>
                <a:tab pos="3690620" algn="l"/>
                <a:tab pos="5725795" algn="l"/>
                <a:tab pos="7060565" algn="l"/>
                <a:tab pos="7563484" algn="l"/>
                <a:tab pos="9405620" algn="l"/>
                <a:tab pos="11141075" algn="l"/>
                <a:tab pos="11909425" algn="l"/>
                <a:tab pos="13077825" algn="l"/>
              </a:tabLst>
            </a:pPr>
            <a:r>
              <a:rPr sz="3300" spc="-25" dirty="0">
                <a:latin typeface="Roboto"/>
                <a:cs typeface="Roboto"/>
              </a:rPr>
              <a:t>Technology:	</a:t>
            </a:r>
            <a:r>
              <a:rPr sz="3300" spc="-35" dirty="0">
                <a:latin typeface="Roboto"/>
                <a:cs typeface="Roboto"/>
              </a:rPr>
              <a:t>Uses	</a:t>
            </a:r>
            <a:r>
              <a:rPr sz="3300" spc="-15" dirty="0">
                <a:latin typeface="Roboto"/>
                <a:cs typeface="Roboto"/>
              </a:rPr>
              <a:t>computer	</a:t>
            </a:r>
            <a:r>
              <a:rPr sz="3300" spc="-35" dirty="0">
                <a:latin typeface="Roboto"/>
                <a:cs typeface="Roboto"/>
              </a:rPr>
              <a:t>vision	</a:t>
            </a:r>
            <a:r>
              <a:rPr sz="3300" spc="-5" dirty="0">
                <a:latin typeface="Roboto"/>
                <a:cs typeface="Roboto"/>
              </a:rPr>
              <a:t>&amp;	</a:t>
            </a:r>
            <a:r>
              <a:rPr sz="3300" spc="-20" dirty="0">
                <a:latin typeface="Roboto"/>
                <a:cs typeface="Roboto"/>
              </a:rPr>
              <a:t>machine	</a:t>
            </a:r>
            <a:r>
              <a:rPr sz="3300" spc="-10" dirty="0">
                <a:latin typeface="Roboto"/>
                <a:cs typeface="Roboto"/>
              </a:rPr>
              <a:t>lea</a:t>
            </a:r>
            <a:r>
              <a:rPr sz="3300" spc="-45" dirty="0">
                <a:latin typeface="Roboto"/>
                <a:cs typeface="Roboto"/>
              </a:rPr>
              <a:t>rning	</a:t>
            </a:r>
            <a:r>
              <a:rPr sz="3300" spc="5" dirty="0">
                <a:latin typeface="Roboto"/>
                <a:cs typeface="Roboto"/>
              </a:rPr>
              <a:t>for	</a:t>
            </a:r>
            <a:r>
              <a:rPr sz="3300" spc="-40" dirty="0">
                <a:latin typeface="Roboto"/>
                <a:cs typeface="Roboto"/>
              </a:rPr>
              <a:t>hand	</a:t>
            </a:r>
            <a:r>
              <a:rPr sz="3300" spc="-20" dirty="0">
                <a:latin typeface="Roboto"/>
                <a:cs typeface="Roboto"/>
              </a:rPr>
              <a:t>gesture  </a:t>
            </a:r>
            <a:r>
              <a:rPr sz="3300" spc="-25" dirty="0">
                <a:latin typeface="Roboto"/>
                <a:cs typeface="Roboto"/>
              </a:rPr>
              <a:t>recognition.</a:t>
            </a:r>
            <a:endParaRPr sz="3300">
              <a:latin typeface="Roboto"/>
              <a:cs typeface="Roboto"/>
            </a:endParaRPr>
          </a:p>
          <a:p>
            <a:pPr marL="12700" marR="1640839">
              <a:lnSpc>
                <a:spcPts val="6600"/>
              </a:lnSpc>
            </a:pPr>
            <a:r>
              <a:rPr sz="3300" spc="-25" dirty="0">
                <a:latin typeface="Roboto"/>
                <a:cs typeface="Roboto"/>
              </a:rPr>
              <a:t>Purpose:</a:t>
            </a:r>
            <a:r>
              <a:rPr sz="3300" dirty="0">
                <a:latin typeface="Roboto"/>
                <a:cs typeface="Roboto"/>
              </a:rPr>
              <a:t> </a:t>
            </a:r>
            <a:r>
              <a:rPr sz="3300" spc="-15" dirty="0">
                <a:latin typeface="Roboto"/>
                <a:cs typeface="Roboto"/>
              </a:rPr>
              <a:t>Control</a:t>
            </a:r>
            <a:r>
              <a:rPr sz="3300" spc="5" dirty="0">
                <a:latin typeface="Roboto"/>
                <a:cs typeface="Roboto"/>
              </a:rPr>
              <a:t> </a:t>
            </a:r>
            <a:r>
              <a:rPr sz="3300" spc="-25" dirty="0">
                <a:latin typeface="Roboto"/>
                <a:cs typeface="Roboto"/>
              </a:rPr>
              <a:t>household</a:t>
            </a:r>
            <a:r>
              <a:rPr sz="3300" dirty="0">
                <a:latin typeface="Roboto"/>
                <a:cs typeface="Roboto"/>
              </a:rPr>
              <a:t> </a:t>
            </a:r>
            <a:r>
              <a:rPr sz="3300" spc="-25" dirty="0">
                <a:latin typeface="Roboto"/>
                <a:cs typeface="Roboto"/>
              </a:rPr>
              <a:t>appliances</a:t>
            </a:r>
            <a:r>
              <a:rPr sz="3300" spc="5" dirty="0">
                <a:latin typeface="Roboto"/>
                <a:cs typeface="Roboto"/>
              </a:rPr>
              <a:t> </a:t>
            </a:r>
            <a:r>
              <a:rPr sz="3300" spc="-40" dirty="0">
                <a:latin typeface="Roboto"/>
                <a:cs typeface="Roboto"/>
              </a:rPr>
              <a:t>through</a:t>
            </a:r>
            <a:r>
              <a:rPr sz="3300" dirty="0">
                <a:latin typeface="Roboto"/>
                <a:cs typeface="Roboto"/>
              </a:rPr>
              <a:t> </a:t>
            </a:r>
            <a:r>
              <a:rPr sz="3300" spc="-15" dirty="0">
                <a:latin typeface="Roboto"/>
                <a:cs typeface="Roboto"/>
              </a:rPr>
              <a:t>recognized</a:t>
            </a:r>
            <a:r>
              <a:rPr sz="3300" spc="5" dirty="0">
                <a:latin typeface="Roboto"/>
                <a:cs typeface="Roboto"/>
              </a:rPr>
              <a:t> </a:t>
            </a:r>
            <a:r>
              <a:rPr sz="3300" spc="-20" dirty="0">
                <a:latin typeface="Roboto"/>
                <a:cs typeface="Roboto"/>
              </a:rPr>
              <a:t>gestures. </a:t>
            </a:r>
            <a:r>
              <a:rPr sz="3300" spc="-805" dirty="0">
                <a:latin typeface="Roboto"/>
                <a:cs typeface="Roboto"/>
              </a:rPr>
              <a:t> </a:t>
            </a:r>
            <a:r>
              <a:rPr sz="3300" dirty="0">
                <a:latin typeface="Roboto"/>
                <a:cs typeface="Roboto"/>
              </a:rPr>
              <a:t>Aim:</a:t>
            </a:r>
            <a:r>
              <a:rPr sz="3300" spc="-5" dirty="0">
                <a:latin typeface="Roboto"/>
                <a:cs typeface="Roboto"/>
              </a:rPr>
              <a:t> </a:t>
            </a:r>
            <a:r>
              <a:rPr sz="3300" spc="-30" dirty="0">
                <a:latin typeface="Roboto"/>
                <a:cs typeface="Roboto"/>
              </a:rPr>
              <a:t>Innovate</a:t>
            </a:r>
            <a:r>
              <a:rPr sz="3300" spc="-5" dirty="0">
                <a:latin typeface="Roboto"/>
                <a:cs typeface="Roboto"/>
              </a:rPr>
              <a:t> </a:t>
            </a:r>
            <a:r>
              <a:rPr sz="3300" spc="5" dirty="0">
                <a:latin typeface="Roboto"/>
                <a:cs typeface="Roboto"/>
              </a:rPr>
              <a:t>for</a:t>
            </a:r>
            <a:r>
              <a:rPr sz="3300" spc="-5" dirty="0">
                <a:latin typeface="Roboto"/>
                <a:cs typeface="Roboto"/>
              </a:rPr>
              <a:t> </a:t>
            </a:r>
            <a:r>
              <a:rPr sz="3300" spc="-70" dirty="0">
                <a:latin typeface="Roboto"/>
                <a:cs typeface="Roboto"/>
              </a:rPr>
              <a:t>user-friendly</a:t>
            </a:r>
            <a:r>
              <a:rPr sz="3300" spc="-5" dirty="0">
                <a:latin typeface="Roboto"/>
                <a:cs typeface="Roboto"/>
              </a:rPr>
              <a:t> </a:t>
            </a:r>
            <a:r>
              <a:rPr sz="3300" spc="-25" dirty="0">
                <a:latin typeface="Roboto"/>
                <a:cs typeface="Roboto"/>
              </a:rPr>
              <a:t>smart</a:t>
            </a:r>
            <a:r>
              <a:rPr sz="3300" spc="-5" dirty="0">
                <a:latin typeface="Roboto"/>
                <a:cs typeface="Roboto"/>
              </a:rPr>
              <a:t> </a:t>
            </a:r>
            <a:r>
              <a:rPr sz="3300" spc="-15" dirty="0">
                <a:latin typeface="Roboto"/>
                <a:cs typeface="Roboto"/>
              </a:rPr>
              <a:t>homes.</a:t>
            </a:r>
            <a:endParaRPr sz="330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  <a:spcBef>
                <a:spcPts val="1980"/>
              </a:spcBef>
            </a:pPr>
            <a:r>
              <a:rPr sz="3300" spc="-15" dirty="0">
                <a:latin typeface="Roboto"/>
                <a:cs typeface="Roboto"/>
              </a:rPr>
              <a:t>Benefits:</a:t>
            </a:r>
            <a:r>
              <a:rPr sz="3300" spc="5" dirty="0">
                <a:latin typeface="Roboto"/>
                <a:cs typeface="Roboto"/>
              </a:rPr>
              <a:t> </a:t>
            </a:r>
            <a:r>
              <a:rPr sz="3300" spc="-20" dirty="0">
                <a:latin typeface="Roboto"/>
                <a:cs typeface="Roboto"/>
              </a:rPr>
              <a:t>Enhances</a:t>
            </a:r>
            <a:r>
              <a:rPr sz="3300" spc="5" dirty="0">
                <a:latin typeface="Roboto"/>
                <a:cs typeface="Roboto"/>
              </a:rPr>
              <a:t> </a:t>
            </a:r>
            <a:r>
              <a:rPr sz="3300" spc="-20" dirty="0">
                <a:latin typeface="Roboto"/>
                <a:cs typeface="Roboto"/>
              </a:rPr>
              <a:t>convenience,</a:t>
            </a:r>
            <a:r>
              <a:rPr sz="3300" spc="5" dirty="0">
                <a:latin typeface="Roboto"/>
                <a:cs typeface="Roboto"/>
              </a:rPr>
              <a:t> </a:t>
            </a:r>
            <a:r>
              <a:rPr sz="3300" spc="-25" dirty="0">
                <a:latin typeface="Roboto"/>
                <a:cs typeface="Roboto"/>
              </a:rPr>
              <a:t>accessibility,</a:t>
            </a:r>
            <a:r>
              <a:rPr sz="3300" spc="5" dirty="0">
                <a:latin typeface="Roboto"/>
                <a:cs typeface="Roboto"/>
              </a:rPr>
              <a:t> </a:t>
            </a:r>
            <a:r>
              <a:rPr sz="3300" spc="-30" dirty="0">
                <a:latin typeface="Roboto"/>
                <a:cs typeface="Roboto"/>
              </a:rPr>
              <a:t>and</a:t>
            </a:r>
            <a:r>
              <a:rPr sz="3300" spc="10" dirty="0">
                <a:latin typeface="Roboto"/>
                <a:cs typeface="Roboto"/>
              </a:rPr>
              <a:t> </a:t>
            </a:r>
            <a:r>
              <a:rPr sz="3300" spc="-10" dirty="0">
                <a:latin typeface="Roboto"/>
                <a:cs typeface="Roboto"/>
              </a:rPr>
              <a:t>efficiency</a:t>
            </a:r>
            <a:r>
              <a:rPr sz="3300" spc="5" dirty="0">
                <a:latin typeface="Roboto"/>
                <a:cs typeface="Roboto"/>
              </a:rPr>
              <a:t> </a:t>
            </a:r>
            <a:r>
              <a:rPr sz="3300" spc="-45" dirty="0">
                <a:latin typeface="Roboto"/>
                <a:cs typeface="Roboto"/>
              </a:rPr>
              <a:t>in</a:t>
            </a:r>
            <a:r>
              <a:rPr sz="3300" spc="5" dirty="0">
                <a:latin typeface="Roboto"/>
                <a:cs typeface="Roboto"/>
              </a:rPr>
              <a:t> </a:t>
            </a:r>
            <a:r>
              <a:rPr sz="3300" spc="-40" dirty="0">
                <a:latin typeface="Roboto"/>
                <a:cs typeface="Roboto"/>
              </a:rPr>
              <a:t>daily</a:t>
            </a:r>
            <a:r>
              <a:rPr sz="3300" spc="5" dirty="0">
                <a:latin typeface="Roboto"/>
                <a:cs typeface="Roboto"/>
              </a:rPr>
              <a:t> </a:t>
            </a:r>
            <a:r>
              <a:rPr sz="3300" spc="-40" dirty="0">
                <a:latin typeface="Roboto"/>
                <a:cs typeface="Roboto"/>
              </a:rPr>
              <a:t>living.</a:t>
            </a:r>
            <a:endParaRPr sz="330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4464685" cy="10287000"/>
            <a:chOff x="0" y="0"/>
            <a:chExt cx="4464685" cy="10287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1880235" cy="10287000"/>
            </a:xfrm>
            <a:custGeom>
              <a:avLst/>
              <a:gdLst/>
              <a:ahLst/>
              <a:cxnLst/>
              <a:rect l="l" t="t" r="r" b="b"/>
              <a:pathLst>
                <a:path w="1880235" h="10287000">
                  <a:moveTo>
                    <a:pt x="0" y="0"/>
                  </a:moveTo>
                  <a:lnTo>
                    <a:pt x="1880189" y="0"/>
                  </a:lnTo>
                  <a:lnTo>
                    <a:pt x="1880189" y="10286999"/>
                  </a:lnTo>
                  <a:lnTo>
                    <a:pt x="0" y="102869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83C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6883" y="168981"/>
              <a:ext cx="4267199" cy="1066799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804271" y="309143"/>
            <a:ext cx="13037819" cy="711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624455" algn="l"/>
                <a:tab pos="4695825" algn="l"/>
                <a:tab pos="5201920" algn="l"/>
                <a:tab pos="7814309" algn="l"/>
                <a:tab pos="9885045" algn="l"/>
              </a:tabLst>
            </a:pPr>
            <a:r>
              <a:rPr spc="20" dirty="0"/>
              <a:t>Proposed	</a:t>
            </a:r>
            <a:r>
              <a:rPr spc="-5" dirty="0"/>
              <a:t>System	</a:t>
            </a:r>
            <a:r>
              <a:rPr spc="-220" dirty="0"/>
              <a:t>-	</a:t>
            </a:r>
            <a:r>
              <a:rPr spc="20" dirty="0"/>
              <a:t>Proposed	</a:t>
            </a:r>
            <a:r>
              <a:rPr spc="-5" dirty="0"/>
              <a:t>System	</a:t>
            </a:r>
            <a:r>
              <a:rPr spc="-10" dirty="0"/>
              <a:t>Introduction</a:t>
            </a: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431449" y="2057640"/>
            <a:ext cx="133350" cy="13334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431449" y="3734040"/>
            <a:ext cx="133350" cy="133349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431449" y="5410440"/>
            <a:ext cx="133350" cy="133349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431449" y="6210300"/>
            <a:ext cx="133350" cy="133349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2740665" y="1816341"/>
            <a:ext cx="15341600" cy="82067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spc="-65" dirty="0">
                <a:latin typeface="Roboto"/>
                <a:cs typeface="Roboto"/>
              </a:rPr>
              <a:t>"Home-based</a:t>
            </a:r>
            <a:r>
              <a:rPr sz="3300" spc="70" dirty="0">
                <a:latin typeface="Roboto"/>
                <a:cs typeface="Roboto"/>
              </a:rPr>
              <a:t> </a:t>
            </a:r>
            <a:r>
              <a:rPr sz="3300" spc="-15" dirty="0">
                <a:latin typeface="Roboto"/>
                <a:cs typeface="Roboto"/>
              </a:rPr>
              <a:t>Automation</a:t>
            </a:r>
            <a:r>
              <a:rPr sz="3300" spc="75" dirty="0">
                <a:latin typeface="Roboto"/>
                <a:cs typeface="Roboto"/>
              </a:rPr>
              <a:t> </a:t>
            </a:r>
            <a:r>
              <a:rPr sz="3300" spc="-50" dirty="0">
                <a:latin typeface="Roboto"/>
                <a:cs typeface="Roboto"/>
              </a:rPr>
              <a:t>Using</a:t>
            </a:r>
            <a:r>
              <a:rPr sz="3300" spc="75" dirty="0">
                <a:latin typeface="Roboto"/>
                <a:cs typeface="Roboto"/>
              </a:rPr>
              <a:t> </a:t>
            </a:r>
            <a:r>
              <a:rPr sz="3300" spc="-15" dirty="0">
                <a:latin typeface="Roboto"/>
                <a:cs typeface="Roboto"/>
              </a:rPr>
              <a:t>Hand</a:t>
            </a:r>
            <a:r>
              <a:rPr sz="3300" spc="75" dirty="0">
                <a:latin typeface="Roboto"/>
                <a:cs typeface="Roboto"/>
              </a:rPr>
              <a:t> </a:t>
            </a:r>
            <a:r>
              <a:rPr sz="3300" spc="-30" dirty="0">
                <a:latin typeface="Roboto"/>
                <a:cs typeface="Roboto"/>
              </a:rPr>
              <a:t>Gestures,"</a:t>
            </a:r>
            <a:r>
              <a:rPr sz="3300" spc="75" dirty="0">
                <a:latin typeface="Roboto"/>
                <a:cs typeface="Roboto"/>
              </a:rPr>
              <a:t> </a:t>
            </a:r>
            <a:r>
              <a:rPr sz="3300" spc="-15" dirty="0">
                <a:latin typeface="Roboto"/>
                <a:cs typeface="Roboto"/>
              </a:rPr>
              <a:t>leverages</a:t>
            </a:r>
            <a:r>
              <a:rPr sz="3300" spc="75" dirty="0">
                <a:latin typeface="Roboto"/>
                <a:cs typeface="Roboto"/>
              </a:rPr>
              <a:t> </a:t>
            </a:r>
            <a:r>
              <a:rPr sz="3300" spc="-25" dirty="0">
                <a:latin typeface="Roboto"/>
                <a:cs typeface="Roboto"/>
              </a:rPr>
              <a:t>the</a:t>
            </a:r>
            <a:r>
              <a:rPr sz="3300" spc="70" dirty="0">
                <a:latin typeface="Roboto"/>
                <a:cs typeface="Roboto"/>
              </a:rPr>
              <a:t> </a:t>
            </a:r>
            <a:r>
              <a:rPr sz="3300" spc="-20" dirty="0">
                <a:latin typeface="Roboto"/>
                <a:cs typeface="Roboto"/>
              </a:rPr>
              <a:t>Arduino</a:t>
            </a:r>
            <a:r>
              <a:rPr sz="3300" spc="75" dirty="0">
                <a:latin typeface="Roboto"/>
                <a:cs typeface="Roboto"/>
              </a:rPr>
              <a:t> </a:t>
            </a:r>
            <a:r>
              <a:rPr sz="3300" spc="-50" dirty="0">
                <a:latin typeface="Roboto"/>
                <a:cs typeface="Roboto"/>
              </a:rPr>
              <a:t>Uno</a:t>
            </a:r>
            <a:r>
              <a:rPr sz="3300" spc="75" dirty="0">
                <a:latin typeface="Roboto"/>
                <a:cs typeface="Roboto"/>
              </a:rPr>
              <a:t> </a:t>
            </a:r>
            <a:r>
              <a:rPr sz="3300" spc="-20" dirty="0">
                <a:latin typeface="Roboto"/>
                <a:cs typeface="Roboto"/>
              </a:rPr>
              <a:t>board</a:t>
            </a:r>
            <a:endParaRPr sz="3300" dirty="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  <a:spcBef>
                <a:spcPts val="2640"/>
              </a:spcBef>
            </a:pPr>
            <a:r>
              <a:rPr sz="3300" spc="-30" dirty="0">
                <a:latin typeface="Roboto"/>
                <a:cs typeface="Roboto"/>
              </a:rPr>
              <a:t>and</a:t>
            </a:r>
            <a:r>
              <a:rPr sz="3300" spc="-5" dirty="0">
                <a:latin typeface="Roboto"/>
                <a:cs typeface="Roboto"/>
              </a:rPr>
              <a:t> </a:t>
            </a:r>
            <a:r>
              <a:rPr sz="3300" spc="-25" dirty="0">
                <a:latin typeface="Roboto"/>
                <a:cs typeface="Roboto"/>
              </a:rPr>
              <a:t>the</a:t>
            </a:r>
            <a:r>
              <a:rPr sz="3300" spc="-5" dirty="0">
                <a:latin typeface="Roboto"/>
                <a:cs typeface="Roboto"/>
              </a:rPr>
              <a:t> </a:t>
            </a:r>
            <a:r>
              <a:rPr lang="en-US" sz="3300" spc="-30" dirty="0">
                <a:latin typeface="Roboto"/>
                <a:cs typeface="Roboto"/>
              </a:rPr>
              <a:t>CNN</a:t>
            </a:r>
            <a:r>
              <a:rPr sz="3300" spc="-5" dirty="0">
                <a:latin typeface="Roboto"/>
                <a:cs typeface="Roboto"/>
              </a:rPr>
              <a:t> </a:t>
            </a:r>
            <a:r>
              <a:rPr sz="3300" spc="-25" dirty="0">
                <a:latin typeface="Roboto"/>
                <a:cs typeface="Roboto"/>
              </a:rPr>
              <a:t>algorithm</a:t>
            </a:r>
            <a:r>
              <a:rPr sz="3300" spc="-5" dirty="0">
                <a:latin typeface="Roboto"/>
                <a:cs typeface="Roboto"/>
              </a:rPr>
              <a:t> </a:t>
            </a:r>
            <a:r>
              <a:rPr sz="3300" spc="5" dirty="0">
                <a:latin typeface="Roboto"/>
                <a:cs typeface="Roboto"/>
              </a:rPr>
              <a:t>for</a:t>
            </a:r>
            <a:r>
              <a:rPr sz="3300" spc="-5" dirty="0">
                <a:latin typeface="Roboto"/>
                <a:cs typeface="Roboto"/>
              </a:rPr>
              <a:t> </a:t>
            </a:r>
            <a:r>
              <a:rPr sz="3300" spc="-40" dirty="0">
                <a:latin typeface="Roboto"/>
                <a:cs typeface="Roboto"/>
              </a:rPr>
              <a:t>hand</a:t>
            </a:r>
            <a:r>
              <a:rPr sz="3300" spc="-5" dirty="0">
                <a:latin typeface="Roboto"/>
                <a:cs typeface="Roboto"/>
              </a:rPr>
              <a:t> </a:t>
            </a:r>
            <a:r>
              <a:rPr sz="3300" spc="-20" dirty="0">
                <a:latin typeface="Roboto"/>
                <a:cs typeface="Roboto"/>
              </a:rPr>
              <a:t>gesture</a:t>
            </a:r>
            <a:r>
              <a:rPr sz="3300" spc="-5" dirty="0">
                <a:latin typeface="Roboto"/>
                <a:cs typeface="Roboto"/>
              </a:rPr>
              <a:t> </a:t>
            </a:r>
            <a:r>
              <a:rPr sz="3300" spc="-25" dirty="0">
                <a:latin typeface="Roboto"/>
                <a:cs typeface="Roboto"/>
              </a:rPr>
              <a:t>recognition.</a:t>
            </a:r>
            <a:endParaRPr sz="3300" dirty="0">
              <a:latin typeface="Roboto"/>
              <a:cs typeface="Roboto"/>
            </a:endParaRPr>
          </a:p>
          <a:p>
            <a:pPr marL="12700" marR="2844165">
              <a:lnSpc>
                <a:spcPts val="6600"/>
              </a:lnSpc>
              <a:spcBef>
                <a:spcPts val="660"/>
              </a:spcBef>
            </a:pPr>
            <a:r>
              <a:rPr sz="3300" spc="-5" dirty="0">
                <a:latin typeface="Roboto"/>
                <a:cs typeface="Roboto"/>
              </a:rPr>
              <a:t>When </a:t>
            </a:r>
            <a:r>
              <a:rPr sz="3300" spc="-30" dirty="0">
                <a:latin typeface="Roboto"/>
                <a:cs typeface="Roboto"/>
              </a:rPr>
              <a:t>showing</a:t>
            </a:r>
            <a:r>
              <a:rPr sz="3300" dirty="0">
                <a:latin typeface="Roboto"/>
                <a:cs typeface="Roboto"/>
              </a:rPr>
              <a:t> </a:t>
            </a:r>
            <a:r>
              <a:rPr lang="en-US" sz="3300" spc="-10" dirty="0">
                <a:latin typeface="Roboto"/>
                <a:cs typeface="Roboto"/>
              </a:rPr>
              <a:t>swing gesture</a:t>
            </a:r>
            <a:r>
              <a:rPr sz="3300" spc="-15" dirty="0">
                <a:latin typeface="Roboto"/>
                <a:cs typeface="Roboto"/>
              </a:rPr>
              <a:t>,</a:t>
            </a:r>
            <a:r>
              <a:rPr sz="3300" dirty="0">
                <a:latin typeface="Roboto"/>
                <a:cs typeface="Roboto"/>
              </a:rPr>
              <a:t> </a:t>
            </a:r>
            <a:r>
              <a:rPr sz="3300" spc="-25" dirty="0">
                <a:latin typeface="Roboto"/>
                <a:cs typeface="Roboto"/>
              </a:rPr>
              <a:t>the</a:t>
            </a:r>
            <a:r>
              <a:rPr sz="3300" dirty="0">
                <a:latin typeface="Roboto"/>
                <a:cs typeface="Roboto"/>
              </a:rPr>
              <a:t> </a:t>
            </a:r>
            <a:r>
              <a:rPr sz="3300" spc="-30" dirty="0">
                <a:latin typeface="Roboto"/>
                <a:cs typeface="Roboto"/>
              </a:rPr>
              <a:t>system</a:t>
            </a:r>
            <a:r>
              <a:rPr sz="3300" spc="-5" dirty="0">
                <a:latin typeface="Roboto"/>
                <a:cs typeface="Roboto"/>
              </a:rPr>
              <a:t> </a:t>
            </a:r>
            <a:r>
              <a:rPr sz="3300" spc="-45" dirty="0">
                <a:latin typeface="Roboto"/>
                <a:cs typeface="Roboto"/>
              </a:rPr>
              <a:t>turns</a:t>
            </a:r>
            <a:r>
              <a:rPr sz="3300" dirty="0">
                <a:latin typeface="Roboto"/>
                <a:cs typeface="Roboto"/>
              </a:rPr>
              <a:t> </a:t>
            </a:r>
            <a:r>
              <a:rPr sz="3300" spc="-25" dirty="0">
                <a:latin typeface="Roboto"/>
                <a:cs typeface="Roboto"/>
              </a:rPr>
              <a:t>on</a:t>
            </a:r>
            <a:r>
              <a:rPr sz="3300" dirty="0">
                <a:latin typeface="Roboto"/>
                <a:cs typeface="Roboto"/>
              </a:rPr>
              <a:t> </a:t>
            </a:r>
            <a:r>
              <a:rPr sz="3300" spc="-25" dirty="0">
                <a:latin typeface="Roboto"/>
                <a:cs typeface="Roboto"/>
              </a:rPr>
              <a:t>the</a:t>
            </a:r>
            <a:r>
              <a:rPr sz="3300" dirty="0">
                <a:latin typeface="Roboto"/>
                <a:cs typeface="Roboto"/>
              </a:rPr>
              <a:t> </a:t>
            </a:r>
            <a:r>
              <a:rPr sz="3300" spc="-5" dirty="0">
                <a:latin typeface="Roboto"/>
                <a:cs typeface="Roboto"/>
              </a:rPr>
              <a:t>fan</a:t>
            </a:r>
            <a:r>
              <a:rPr sz="3300" dirty="0">
                <a:latin typeface="Roboto"/>
                <a:cs typeface="Roboto"/>
              </a:rPr>
              <a:t> </a:t>
            </a:r>
            <a:r>
              <a:rPr sz="3300" spc="-30" dirty="0">
                <a:latin typeface="Roboto"/>
                <a:cs typeface="Roboto"/>
              </a:rPr>
              <a:t>at</a:t>
            </a:r>
            <a:r>
              <a:rPr sz="3300" spc="-5" dirty="0">
                <a:latin typeface="Roboto"/>
                <a:cs typeface="Roboto"/>
              </a:rPr>
              <a:t> </a:t>
            </a:r>
            <a:r>
              <a:rPr sz="3300" spc="-15" dirty="0">
                <a:latin typeface="Roboto"/>
                <a:cs typeface="Roboto"/>
              </a:rPr>
              <a:t>full</a:t>
            </a:r>
            <a:r>
              <a:rPr lang="en-IN" sz="3300" spc="-15" dirty="0">
                <a:latin typeface="Roboto"/>
                <a:cs typeface="Roboto"/>
              </a:rPr>
              <a:t> </a:t>
            </a:r>
            <a:r>
              <a:rPr sz="3300" spc="-10" dirty="0">
                <a:latin typeface="Roboto"/>
                <a:cs typeface="Roboto"/>
              </a:rPr>
              <a:t>speed. </a:t>
            </a:r>
            <a:r>
              <a:rPr sz="3300" spc="-805" dirty="0">
                <a:latin typeface="Roboto"/>
                <a:cs typeface="Roboto"/>
              </a:rPr>
              <a:t> </a:t>
            </a:r>
            <a:endParaRPr lang="en-US" sz="3300" spc="-805" dirty="0">
              <a:latin typeface="Roboto"/>
              <a:cs typeface="Roboto"/>
            </a:endParaRPr>
          </a:p>
          <a:p>
            <a:pPr marL="12700" marR="2844165">
              <a:lnSpc>
                <a:spcPts val="6600"/>
              </a:lnSpc>
              <a:spcBef>
                <a:spcPts val="660"/>
              </a:spcBef>
            </a:pPr>
            <a:r>
              <a:rPr sz="3300" spc="-50" dirty="0">
                <a:latin typeface="Roboto"/>
                <a:cs typeface="Roboto"/>
              </a:rPr>
              <a:t>Using</a:t>
            </a:r>
            <a:r>
              <a:rPr sz="3300" spc="-10" dirty="0">
                <a:latin typeface="Roboto"/>
                <a:cs typeface="Roboto"/>
              </a:rPr>
              <a:t> </a:t>
            </a:r>
            <a:r>
              <a:rPr lang="en-US" sz="3300" spc="-15" dirty="0">
                <a:latin typeface="Roboto"/>
                <a:cs typeface="Roboto"/>
              </a:rPr>
              <a:t>thumbs up </a:t>
            </a:r>
            <a:r>
              <a:rPr sz="3300" spc="-15" dirty="0">
                <a:latin typeface="Roboto"/>
                <a:cs typeface="Roboto"/>
              </a:rPr>
              <a:t>reduces</a:t>
            </a:r>
            <a:r>
              <a:rPr sz="3300" spc="-5" dirty="0">
                <a:latin typeface="Roboto"/>
                <a:cs typeface="Roboto"/>
              </a:rPr>
              <a:t> </a:t>
            </a:r>
            <a:r>
              <a:rPr sz="3300" spc="-25" dirty="0">
                <a:latin typeface="Roboto"/>
                <a:cs typeface="Roboto"/>
              </a:rPr>
              <a:t>the</a:t>
            </a:r>
            <a:r>
              <a:rPr sz="3300" spc="-5" dirty="0">
                <a:latin typeface="Roboto"/>
                <a:cs typeface="Roboto"/>
              </a:rPr>
              <a:t> fan </a:t>
            </a:r>
            <a:r>
              <a:rPr sz="3300" spc="-10" dirty="0">
                <a:latin typeface="Roboto"/>
                <a:cs typeface="Roboto"/>
              </a:rPr>
              <a:t>speed.</a:t>
            </a:r>
            <a:endParaRPr sz="3300" dirty="0">
              <a:latin typeface="Roboto"/>
              <a:cs typeface="Roboto"/>
            </a:endParaRPr>
          </a:p>
          <a:p>
            <a:pPr marL="12700" marR="5080">
              <a:lnSpc>
                <a:spcPts val="6600"/>
              </a:lnSpc>
              <a:tabLst>
                <a:tab pos="1308100" algn="l"/>
                <a:tab pos="2830195" algn="l"/>
                <a:tab pos="4534535" algn="l"/>
                <a:tab pos="5454015" algn="l"/>
                <a:tab pos="6705600" algn="l"/>
                <a:tab pos="7049770" algn="l"/>
                <a:tab pos="7737475" algn="l"/>
                <a:tab pos="8704580" algn="l"/>
                <a:tab pos="9739630" algn="l"/>
                <a:tab pos="10664190" algn="l"/>
                <a:tab pos="11120755" algn="l"/>
                <a:tab pos="12152630" algn="l"/>
                <a:tab pos="12496800" algn="l"/>
                <a:tab pos="13509625" algn="l"/>
              </a:tabLst>
            </a:pPr>
            <a:r>
              <a:rPr lang="en-US" sz="3300" spc="-15" dirty="0">
                <a:latin typeface="Roboto"/>
                <a:cs typeface="Roboto"/>
              </a:rPr>
              <a:t>Fist gesture </a:t>
            </a:r>
            <a:r>
              <a:rPr sz="3300" spc="-25" dirty="0">
                <a:latin typeface="Roboto"/>
                <a:cs typeface="Roboto"/>
              </a:rPr>
              <a:t>activate</a:t>
            </a:r>
            <a:r>
              <a:rPr lang="en-US" sz="3300" spc="-25" dirty="0">
                <a:latin typeface="Roboto"/>
                <a:cs typeface="Roboto"/>
              </a:rPr>
              <a:t>s </a:t>
            </a:r>
            <a:r>
              <a:rPr lang="en-US" sz="3300" spc="-30" dirty="0">
                <a:latin typeface="Roboto"/>
                <a:cs typeface="Roboto"/>
              </a:rPr>
              <a:t>the</a:t>
            </a:r>
            <a:r>
              <a:rPr lang="en-US" sz="3300" spc="-20" dirty="0">
                <a:latin typeface="Roboto"/>
                <a:cs typeface="Roboto"/>
              </a:rPr>
              <a:t> </a:t>
            </a:r>
            <a:r>
              <a:rPr sz="3300" spc="-35" dirty="0">
                <a:latin typeface="Roboto"/>
                <a:cs typeface="Roboto"/>
              </a:rPr>
              <a:t>bulb</a:t>
            </a:r>
            <a:r>
              <a:rPr lang="en-US" sz="3300" spc="-35" dirty="0">
                <a:latin typeface="Roboto"/>
                <a:cs typeface="Roboto"/>
              </a:rPr>
              <a:t> </a:t>
            </a:r>
          </a:p>
          <a:p>
            <a:pPr marL="12700" marR="5080">
              <a:lnSpc>
                <a:spcPts val="6600"/>
              </a:lnSpc>
              <a:tabLst>
                <a:tab pos="1308100" algn="l"/>
                <a:tab pos="2830195" algn="l"/>
                <a:tab pos="4534535" algn="l"/>
                <a:tab pos="5454015" algn="l"/>
                <a:tab pos="6705600" algn="l"/>
                <a:tab pos="7049770" algn="l"/>
                <a:tab pos="7737475" algn="l"/>
                <a:tab pos="8704580" algn="l"/>
                <a:tab pos="9739630" algn="l"/>
                <a:tab pos="10664190" algn="l"/>
                <a:tab pos="11120755" algn="l"/>
                <a:tab pos="12152630" algn="l"/>
                <a:tab pos="12496800" algn="l"/>
                <a:tab pos="13509625" algn="l"/>
              </a:tabLst>
            </a:pPr>
            <a:r>
              <a:rPr lang="en-US" sz="3300" spc="-25" dirty="0">
                <a:latin typeface="Roboto"/>
                <a:cs typeface="Roboto"/>
              </a:rPr>
              <a:t>Palm gesture</a:t>
            </a:r>
            <a:r>
              <a:rPr sz="3300" spc="60" dirty="0">
                <a:latin typeface="Roboto"/>
                <a:cs typeface="Roboto"/>
              </a:rPr>
              <a:t> </a:t>
            </a:r>
            <a:r>
              <a:rPr sz="3300" spc="-5" dirty="0">
                <a:latin typeface="Roboto"/>
                <a:cs typeface="Roboto"/>
              </a:rPr>
              <a:t>decrease</a:t>
            </a:r>
            <a:r>
              <a:rPr sz="3300" spc="65" dirty="0">
                <a:latin typeface="Roboto"/>
                <a:cs typeface="Roboto"/>
              </a:rPr>
              <a:t> </a:t>
            </a:r>
            <a:r>
              <a:rPr sz="3300" spc="-25" dirty="0">
                <a:latin typeface="Roboto"/>
                <a:cs typeface="Roboto"/>
              </a:rPr>
              <a:t>the</a:t>
            </a:r>
            <a:r>
              <a:rPr sz="3300" spc="60" dirty="0">
                <a:latin typeface="Roboto"/>
                <a:cs typeface="Roboto"/>
              </a:rPr>
              <a:t> </a:t>
            </a:r>
            <a:r>
              <a:rPr sz="3300" spc="-30" dirty="0">
                <a:latin typeface="Roboto"/>
                <a:cs typeface="Roboto"/>
              </a:rPr>
              <a:t>brightness</a:t>
            </a:r>
            <a:r>
              <a:rPr sz="3300" spc="65" dirty="0">
                <a:latin typeface="Roboto"/>
                <a:cs typeface="Roboto"/>
              </a:rPr>
              <a:t> </a:t>
            </a:r>
            <a:r>
              <a:rPr sz="3300" spc="30" dirty="0">
                <a:latin typeface="Roboto"/>
                <a:cs typeface="Roboto"/>
              </a:rPr>
              <a:t>of</a:t>
            </a:r>
            <a:r>
              <a:rPr sz="3300" spc="65" dirty="0">
                <a:latin typeface="Roboto"/>
                <a:cs typeface="Roboto"/>
              </a:rPr>
              <a:t> </a:t>
            </a:r>
            <a:r>
              <a:rPr sz="3300" spc="-30" dirty="0">
                <a:latin typeface="Roboto"/>
                <a:cs typeface="Roboto"/>
              </a:rPr>
              <a:t>both</a:t>
            </a:r>
            <a:r>
              <a:rPr sz="3300" spc="60" dirty="0">
                <a:latin typeface="Roboto"/>
                <a:cs typeface="Roboto"/>
              </a:rPr>
              <a:t> </a:t>
            </a:r>
            <a:r>
              <a:rPr sz="3300" spc="-30" dirty="0">
                <a:latin typeface="Roboto"/>
                <a:cs typeface="Roboto"/>
              </a:rPr>
              <a:t>lights</a:t>
            </a:r>
            <a:r>
              <a:rPr lang="en-US" sz="3300" spc="-30" dirty="0">
                <a:latin typeface="Roboto"/>
                <a:cs typeface="Roboto"/>
              </a:rPr>
              <a:t>.</a:t>
            </a:r>
            <a:r>
              <a:rPr sz="3300" spc="60" dirty="0">
                <a:latin typeface="Roboto"/>
                <a:cs typeface="Roboto"/>
              </a:rPr>
              <a:t> </a:t>
            </a:r>
            <a:endParaRPr lang="en-US" sz="3300" spc="60" dirty="0">
              <a:latin typeface="Roboto"/>
              <a:cs typeface="Roboto"/>
            </a:endParaRPr>
          </a:p>
          <a:p>
            <a:pPr marL="12700" marR="5080">
              <a:lnSpc>
                <a:spcPts val="6600"/>
              </a:lnSpc>
              <a:tabLst>
                <a:tab pos="1308100" algn="l"/>
                <a:tab pos="2830195" algn="l"/>
                <a:tab pos="4534535" algn="l"/>
                <a:tab pos="5454015" algn="l"/>
                <a:tab pos="6705600" algn="l"/>
                <a:tab pos="7049770" algn="l"/>
                <a:tab pos="7737475" algn="l"/>
                <a:tab pos="8704580" algn="l"/>
                <a:tab pos="9739630" algn="l"/>
                <a:tab pos="10664190" algn="l"/>
                <a:tab pos="11120755" algn="l"/>
                <a:tab pos="12152630" algn="l"/>
                <a:tab pos="12496800" algn="l"/>
                <a:tab pos="13509625" algn="l"/>
              </a:tabLst>
            </a:pPr>
            <a:r>
              <a:rPr lang="en-US" sz="3300" spc="-5" dirty="0">
                <a:latin typeface="Roboto"/>
                <a:cs typeface="Roboto"/>
              </a:rPr>
              <a:t>Peace gesture </a:t>
            </a:r>
            <a:r>
              <a:rPr sz="3300" spc="-50" dirty="0">
                <a:latin typeface="Roboto"/>
                <a:cs typeface="Roboto"/>
              </a:rPr>
              <a:t>turn</a:t>
            </a:r>
            <a:r>
              <a:rPr lang="en-US" sz="3300" spc="-50" dirty="0">
                <a:latin typeface="Roboto"/>
                <a:cs typeface="Roboto"/>
              </a:rPr>
              <a:t>s</a:t>
            </a:r>
            <a:r>
              <a:rPr sz="3300" spc="65" dirty="0">
                <a:latin typeface="Roboto"/>
                <a:cs typeface="Roboto"/>
              </a:rPr>
              <a:t> </a:t>
            </a:r>
            <a:r>
              <a:rPr sz="3300" spc="40" dirty="0">
                <a:latin typeface="Roboto"/>
                <a:cs typeface="Roboto"/>
              </a:rPr>
              <a:t>off </a:t>
            </a:r>
            <a:r>
              <a:rPr sz="3300" spc="-805" dirty="0">
                <a:latin typeface="Roboto"/>
                <a:cs typeface="Roboto"/>
              </a:rPr>
              <a:t> </a:t>
            </a:r>
            <a:r>
              <a:rPr sz="3300" spc="-25" dirty="0">
                <a:latin typeface="Roboto"/>
                <a:cs typeface="Roboto"/>
              </a:rPr>
              <a:t>the</a:t>
            </a:r>
            <a:r>
              <a:rPr sz="3300" spc="-10" dirty="0">
                <a:latin typeface="Roboto"/>
                <a:cs typeface="Roboto"/>
              </a:rPr>
              <a:t> </a:t>
            </a:r>
            <a:r>
              <a:rPr sz="3300" spc="-20" dirty="0">
                <a:latin typeface="Roboto"/>
                <a:cs typeface="Roboto"/>
              </a:rPr>
              <a:t>entire</a:t>
            </a:r>
            <a:r>
              <a:rPr sz="3300" spc="-5" dirty="0">
                <a:latin typeface="Roboto"/>
                <a:cs typeface="Roboto"/>
              </a:rPr>
              <a:t> </a:t>
            </a:r>
            <a:r>
              <a:rPr sz="3300" spc="-25" dirty="0">
                <a:latin typeface="Roboto"/>
                <a:cs typeface="Roboto"/>
              </a:rPr>
              <a:t>system.</a:t>
            </a:r>
            <a:endParaRPr sz="3300" dirty="0">
              <a:latin typeface="Roboto"/>
              <a:cs typeface="Roboto"/>
            </a:endParaRPr>
          </a:p>
          <a:p>
            <a:pPr marL="12700" marR="5080">
              <a:lnSpc>
                <a:spcPts val="6600"/>
              </a:lnSpc>
              <a:tabLst>
                <a:tab pos="875030" algn="l"/>
                <a:tab pos="2778125" algn="l"/>
                <a:tab pos="5275580" algn="l"/>
                <a:tab pos="6778625" algn="l"/>
                <a:tab pos="7527925" algn="l"/>
                <a:tab pos="9142095" algn="l"/>
                <a:tab pos="10126345" algn="l"/>
                <a:tab pos="10513695" algn="l"/>
                <a:tab pos="11688445" algn="l"/>
                <a:tab pos="12534900" algn="l"/>
                <a:tab pos="13154025" algn="l"/>
                <a:tab pos="14051915" algn="l"/>
                <a:tab pos="15100300" algn="l"/>
              </a:tabLst>
            </a:pPr>
            <a:r>
              <a:rPr sz="3300" spc="-15" dirty="0">
                <a:latin typeface="Roboto"/>
                <a:cs typeface="Roboto"/>
              </a:rPr>
              <a:t>The	</a:t>
            </a:r>
            <a:r>
              <a:rPr sz="3300" spc="-40" dirty="0">
                <a:latin typeface="Roboto"/>
                <a:cs typeface="Roboto"/>
              </a:rPr>
              <a:t>ha</a:t>
            </a:r>
            <a:r>
              <a:rPr sz="3300" spc="-20" dirty="0">
                <a:latin typeface="Roboto"/>
                <a:cs typeface="Roboto"/>
              </a:rPr>
              <a:t>rdware	</a:t>
            </a:r>
            <a:r>
              <a:rPr sz="3300" spc="-15" dirty="0">
                <a:latin typeface="Roboto"/>
                <a:cs typeface="Roboto"/>
              </a:rPr>
              <a:t>components	</a:t>
            </a:r>
            <a:r>
              <a:rPr sz="3300" spc="-25" dirty="0">
                <a:latin typeface="Roboto"/>
                <a:cs typeface="Roboto"/>
              </a:rPr>
              <a:t>include	the	</a:t>
            </a:r>
            <a:r>
              <a:rPr sz="3300" spc="-20" dirty="0">
                <a:latin typeface="Roboto"/>
                <a:cs typeface="Roboto"/>
              </a:rPr>
              <a:t>Arduino	</a:t>
            </a:r>
            <a:r>
              <a:rPr sz="3300" spc="-50" dirty="0">
                <a:latin typeface="Roboto"/>
                <a:cs typeface="Roboto"/>
              </a:rPr>
              <a:t>Uno</a:t>
            </a:r>
            <a:r>
              <a:rPr sz="3300" spc="-5" dirty="0">
                <a:latin typeface="Roboto"/>
                <a:cs typeface="Roboto"/>
              </a:rPr>
              <a:t>,	</a:t>
            </a:r>
            <a:r>
              <a:rPr sz="3300" spc="-20" dirty="0">
                <a:latin typeface="Roboto"/>
                <a:cs typeface="Roboto"/>
              </a:rPr>
              <a:t>a	small	</a:t>
            </a:r>
            <a:r>
              <a:rPr sz="3300" spc="-5" dirty="0">
                <a:latin typeface="Roboto"/>
                <a:cs typeface="Roboto"/>
              </a:rPr>
              <a:t>fan</a:t>
            </a:r>
            <a:r>
              <a:rPr lang="en-US" sz="3300" spc="-5" dirty="0">
                <a:latin typeface="Roboto"/>
                <a:cs typeface="Roboto"/>
              </a:rPr>
              <a:t>, </a:t>
            </a:r>
            <a:r>
              <a:rPr sz="3300" spc="-15" dirty="0">
                <a:latin typeface="Roboto"/>
                <a:cs typeface="Roboto"/>
              </a:rPr>
              <a:t>a  </a:t>
            </a:r>
            <a:r>
              <a:rPr sz="3300" spc="-30" dirty="0">
                <a:latin typeface="Roboto"/>
                <a:cs typeface="Roboto"/>
              </a:rPr>
              <a:t>bulb</a:t>
            </a:r>
            <a:r>
              <a:rPr lang="en-US" sz="3300" spc="-30" dirty="0">
                <a:latin typeface="Roboto"/>
                <a:cs typeface="Roboto"/>
              </a:rPr>
              <a:t> and a power source</a:t>
            </a:r>
            <a:r>
              <a:rPr sz="3300" spc="-10" dirty="0">
                <a:latin typeface="Roboto"/>
                <a:cs typeface="Roboto"/>
              </a:rPr>
              <a:t>.</a:t>
            </a:r>
            <a:endParaRPr sz="3300" dirty="0">
              <a:latin typeface="Roboto"/>
              <a:cs typeface="Roboto"/>
            </a:endParaRPr>
          </a:p>
        </p:txBody>
      </p:sp>
      <p:pic>
        <p:nvPicPr>
          <p:cNvPr id="13" name="object 10">
            <a:extLst>
              <a:ext uri="{FF2B5EF4-FFF2-40B4-BE49-F238E27FC236}">
                <a16:creationId xmlns:a16="http://schemas.microsoft.com/office/drawing/2014/main" id="{691BD944-0722-204F-8EE8-F63CE41F5B56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457450" y="7143751"/>
            <a:ext cx="133350" cy="133349"/>
          </a:xfrm>
          <a:prstGeom prst="rect">
            <a:avLst/>
          </a:prstGeom>
        </p:spPr>
      </p:pic>
      <p:pic>
        <p:nvPicPr>
          <p:cNvPr id="14" name="object 10">
            <a:extLst>
              <a:ext uri="{FF2B5EF4-FFF2-40B4-BE49-F238E27FC236}">
                <a16:creationId xmlns:a16="http://schemas.microsoft.com/office/drawing/2014/main" id="{17598F37-0386-2377-FCC4-4F7F51720BA7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457450" y="7962900"/>
            <a:ext cx="133350" cy="133349"/>
          </a:xfrm>
          <a:prstGeom prst="rect">
            <a:avLst/>
          </a:prstGeom>
        </p:spPr>
      </p:pic>
      <p:pic>
        <p:nvPicPr>
          <p:cNvPr id="15" name="object 10">
            <a:extLst>
              <a:ext uri="{FF2B5EF4-FFF2-40B4-BE49-F238E27FC236}">
                <a16:creationId xmlns:a16="http://schemas.microsoft.com/office/drawing/2014/main" id="{D09B906D-1D23-35FA-D8A8-60E8A9F6097D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438400" y="8820151"/>
            <a:ext cx="133350" cy="13334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419100"/>
            <a:ext cx="18287999" cy="10286999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1028700" y="8734931"/>
            <a:ext cx="16230600" cy="1552575"/>
          </a:xfrm>
          <a:custGeom>
            <a:avLst/>
            <a:gdLst/>
            <a:ahLst/>
            <a:cxnLst/>
            <a:rect l="l" t="t" r="r" b="b"/>
            <a:pathLst>
              <a:path w="16230600" h="1552575">
                <a:moveTo>
                  <a:pt x="16230598" y="1552067"/>
                </a:moveTo>
                <a:lnTo>
                  <a:pt x="0" y="1552067"/>
                </a:lnTo>
                <a:lnTo>
                  <a:pt x="0" y="0"/>
                </a:lnTo>
                <a:lnTo>
                  <a:pt x="16230598" y="0"/>
                </a:lnTo>
                <a:lnTo>
                  <a:pt x="16230598" y="1552067"/>
                </a:lnTo>
                <a:close/>
              </a:path>
            </a:pathLst>
          </a:custGeom>
          <a:solidFill>
            <a:srgbClr val="583C8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787726" y="635000"/>
            <a:ext cx="6874509" cy="711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624455" algn="l"/>
                <a:tab pos="4695825" algn="l"/>
              </a:tabLst>
            </a:pPr>
            <a:r>
              <a:rPr spc="20" dirty="0"/>
              <a:t>Proposed	</a:t>
            </a:r>
            <a:r>
              <a:rPr spc="-5" dirty="0"/>
              <a:t>System	</a:t>
            </a:r>
            <a:r>
              <a:rPr dirty="0"/>
              <a:t>Diagram</a:t>
            </a: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871375" y="132425"/>
            <a:ext cx="4267199" cy="106679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711471" y="2130842"/>
            <a:ext cx="10868024" cy="602932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28189" cy="10287000"/>
          </a:xfrm>
          <a:custGeom>
            <a:avLst/>
            <a:gdLst/>
            <a:ahLst/>
            <a:cxnLst/>
            <a:rect l="l" t="t" r="r" b="b"/>
            <a:pathLst>
              <a:path w="2028189" h="10287000">
                <a:moveTo>
                  <a:pt x="0" y="0"/>
                </a:moveTo>
                <a:lnTo>
                  <a:pt x="2027852" y="0"/>
                </a:lnTo>
                <a:lnTo>
                  <a:pt x="2027852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583C8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743623" y="4309467"/>
            <a:ext cx="179131" cy="179028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743623" y="3874618"/>
            <a:ext cx="179131" cy="179027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7300982" y="3874618"/>
            <a:ext cx="179130" cy="179027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7743623" y="3439768"/>
            <a:ext cx="179131" cy="179027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7300982" y="3439768"/>
            <a:ext cx="179130" cy="179027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6858812" y="3439768"/>
            <a:ext cx="179130" cy="179027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743623" y="3004918"/>
            <a:ext cx="179131" cy="179027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7300982" y="3004918"/>
            <a:ext cx="179130" cy="179027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6858812" y="3004918"/>
            <a:ext cx="179130" cy="179027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6416173" y="3004918"/>
            <a:ext cx="179130" cy="179027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743623" y="2570069"/>
            <a:ext cx="179131" cy="179028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7300982" y="2570069"/>
            <a:ext cx="179130" cy="179028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6858812" y="2570069"/>
            <a:ext cx="179130" cy="179028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6416173" y="2570069"/>
            <a:ext cx="179130" cy="179028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5973531" y="2570069"/>
            <a:ext cx="179130" cy="179028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7743623" y="2135691"/>
            <a:ext cx="179131" cy="179027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7300982" y="2135691"/>
            <a:ext cx="179130" cy="179027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6858812" y="2135691"/>
            <a:ext cx="179130" cy="179027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6416173" y="2135691"/>
            <a:ext cx="179130" cy="179027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5973531" y="2135691"/>
            <a:ext cx="179130" cy="179027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5531362" y="2135691"/>
            <a:ext cx="179130" cy="179027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7743623" y="1700841"/>
            <a:ext cx="179131" cy="179027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7300982" y="1700841"/>
            <a:ext cx="179130" cy="179027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16858812" y="1700841"/>
            <a:ext cx="179130" cy="179027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16416173" y="1700841"/>
            <a:ext cx="179130" cy="179027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15973531" y="1700841"/>
            <a:ext cx="179130" cy="179027"/>
          </a:xfrm>
          <a:prstGeom prst="rect">
            <a:avLst/>
          </a:prstGeom>
        </p:spPr>
      </p:pic>
      <p:pic>
        <p:nvPicPr>
          <p:cNvPr id="29" name="object 29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15531362" y="1700841"/>
            <a:ext cx="179130" cy="179027"/>
          </a:xfrm>
          <a:prstGeom prst="rect">
            <a:avLst/>
          </a:prstGeom>
        </p:spPr>
      </p:pic>
      <p:pic>
        <p:nvPicPr>
          <p:cNvPr id="30" name="object 30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15088722" y="1700841"/>
            <a:ext cx="179131" cy="179027"/>
          </a:xfrm>
          <a:prstGeom prst="rect">
            <a:avLst/>
          </a:prstGeom>
        </p:spPr>
      </p:pic>
      <p:pic>
        <p:nvPicPr>
          <p:cNvPr id="31" name="object 3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7300982" y="1265992"/>
            <a:ext cx="179130" cy="179027"/>
          </a:xfrm>
          <a:prstGeom prst="rect">
            <a:avLst/>
          </a:prstGeom>
        </p:spPr>
      </p:pic>
      <p:pic>
        <p:nvPicPr>
          <p:cNvPr id="32" name="object 3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743623" y="1265992"/>
            <a:ext cx="179131" cy="179027"/>
          </a:xfrm>
          <a:prstGeom prst="rect">
            <a:avLst/>
          </a:prstGeom>
        </p:spPr>
      </p:pic>
      <p:pic>
        <p:nvPicPr>
          <p:cNvPr id="33" name="object 33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6858812" y="1265992"/>
            <a:ext cx="179130" cy="179027"/>
          </a:xfrm>
          <a:prstGeom prst="rect">
            <a:avLst/>
          </a:prstGeom>
        </p:spPr>
      </p:pic>
      <p:pic>
        <p:nvPicPr>
          <p:cNvPr id="34" name="object 34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6416173" y="1265992"/>
            <a:ext cx="179130" cy="179027"/>
          </a:xfrm>
          <a:prstGeom prst="rect">
            <a:avLst/>
          </a:prstGeom>
        </p:spPr>
      </p:pic>
      <p:pic>
        <p:nvPicPr>
          <p:cNvPr id="35" name="object 35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5973531" y="1265992"/>
            <a:ext cx="179130" cy="179027"/>
          </a:xfrm>
          <a:prstGeom prst="rect">
            <a:avLst/>
          </a:prstGeom>
        </p:spPr>
      </p:pic>
      <p:pic>
        <p:nvPicPr>
          <p:cNvPr id="36" name="object 36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5531362" y="1265992"/>
            <a:ext cx="179130" cy="179027"/>
          </a:xfrm>
          <a:prstGeom prst="rect">
            <a:avLst/>
          </a:prstGeom>
        </p:spPr>
      </p:pic>
      <p:pic>
        <p:nvPicPr>
          <p:cNvPr id="37" name="object 37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5088722" y="1265992"/>
            <a:ext cx="179131" cy="179027"/>
          </a:xfrm>
          <a:prstGeom prst="rect">
            <a:avLst/>
          </a:prstGeom>
        </p:spPr>
      </p:pic>
      <p:pic>
        <p:nvPicPr>
          <p:cNvPr id="38" name="object 38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4646081" y="1265992"/>
            <a:ext cx="179130" cy="179027"/>
          </a:xfrm>
          <a:prstGeom prst="rect">
            <a:avLst/>
          </a:prstGeom>
        </p:spPr>
      </p:pic>
      <p:pic>
        <p:nvPicPr>
          <p:cNvPr id="39" name="object 3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743623" y="831142"/>
            <a:ext cx="179131" cy="179027"/>
          </a:xfrm>
          <a:prstGeom prst="rect">
            <a:avLst/>
          </a:prstGeom>
        </p:spPr>
      </p:pic>
      <p:pic>
        <p:nvPicPr>
          <p:cNvPr id="40" name="object 4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7300982" y="831142"/>
            <a:ext cx="179130" cy="179027"/>
          </a:xfrm>
          <a:prstGeom prst="rect">
            <a:avLst/>
          </a:prstGeom>
        </p:spPr>
      </p:pic>
      <p:pic>
        <p:nvPicPr>
          <p:cNvPr id="41" name="object 41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16858812" y="831142"/>
            <a:ext cx="179130" cy="179027"/>
          </a:xfrm>
          <a:prstGeom prst="rect">
            <a:avLst/>
          </a:prstGeom>
        </p:spPr>
      </p:pic>
      <p:pic>
        <p:nvPicPr>
          <p:cNvPr id="42" name="object 42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16416173" y="831142"/>
            <a:ext cx="179130" cy="179027"/>
          </a:xfrm>
          <a:prstGeom prst="rect">
            <a:avLst/>
          </a:prstGeom>
        </p:spPr>
      </p:pic>
      <p:pic>
        <p:nvPicPr>
          <p:cNvPr id="43" name="object 43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15973531" y="831142"/>
            <a:ext cx="179130" cy="179027"/>
          </a:xfrm>
          <a:prstGeom prst="rect">
            <a:avLst/>
          </a:prstGeom>
        </p:spPr>
      </p:pic>
      <p:pic>
        <p:nvPicPr>
          <p:cNvPr id="44" name="object 44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15531362" y="831142"/>
            <a:ext cx="179130" cy="179027"/>
          </a:xfrm>
          <a:prstGeom prst="rect">
            <a:avLst/>
          </a:prstGeom>
        </p:spPr>
      </p:pic>
      <p:pic>
        <p:nvPicPr>
          <p:cNvPr id="45" name="object 45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15088722" y="831142"/>
            <a:ext cx="179131" cy="179027"/>
          </a:xfrm>
          <a:prstGeom prst="rect">
            <a:avLst/>
          </a:prstGeom>
        </p:spPr>
      </p:pic>
      <p:pic>
        <p:nvPicPr>
          <p:cNvPr id="46" name="object 46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14646081" y="831142"/>
            <a:ext cx="179130" cy="179027"/>
          </a:xfrm>
          <a:prstGeom prst="rect">
            <a:avLst/>
          </a:prstGeom>
        </p:spPr>
      </p:pic>
      <p:pic>
        <p:nvPicPr>
          <p:cNvPr id="47" name="object 47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14203911" y="831142"/>
            <a:ext cx="179130" cy="179027"/>
          </a:xfrm>
          <a:prstGeom prst="rect">
            <a:avLst/>
          </a:prstGeom>
        </p:spPr>
      </p:pic>
      <p:pic>
        <p:nvPicPr>
          <p:cNvPr id="48" name="object 4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743623" y="396293"/>
            <a:ext cx="179131" cy="179027"/>
          </a:xfrm>
          <a:prstGeom prst="rect">
            <a:avLst/>
          </a:prstGeom>
        </p:spPr>
      </p:pic>
      <p:pic>
        <p:nvPicPr>
          <p:cNvPr id="49" name="object 4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7300982" y="396293"/>
            <a:ext cx="179130" cy="179027"/>
          </a:xfrm>
          <a:prstGeom prst="rect">
            <a:avLst/>
          </a:prstGeom>
        </p:spPr>
      </p:pic>
      <p:pic>
        <p:nvPicPr>
          <p:cNvPr id="50" name="object 50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16858812" y="396293"/>
            <a:ext cx="179130" cy="179027"/>
          </a:xfrm>
          <a:prstGeom prst="rect">
            <a:avLst/>
          </a:prstGeom>
        </p:spPr>
      </p:pic>
      <p:pic>
        <p:nvPicPr>
          <p:cNvPr id="51" name="object 51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16416173" y="396293"/>
            <a:ext cx="179130" cy="179027"/>
          </a:xfrm>
          <a:prstGeom prst="rect">
            <a:avLst/>
          </a:prstGeom>
        </p:spPr>
      </p:pic>
      <p:pic>
        <p:nvPicPr>
          <p:cNvPr id="52" name="object 52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15973531" y="396293"/>
            <a:ext cx="179130" cy="179027"/>
          </a:xfrm>
          <a:prstGeom prst="rect">
            <a:avLst/>
          </a:prstGeom>
        </p:spPr>
      </p:pic>
      <p:pic>
        <p:nvPicPr>
          <p:cNvPr id="53" name="object 53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15531362" y="396293"/>
            <a:ext cx="179130" cy="179027"/>
          </a:xfrm>
          <a:prstGeom prst="rect">
            <a:avLst/>
          </a:prstGeom>
        </p:spPr>
      </p:pic>
      <p:pic>
        <p:nvPicPr>
          <p:cNvPr id="54" name="object 54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15088722" y="396293"/>
            <a:ext cx="179131" cy="179027"/>
          </a:xfrm>
          <a:prstGeom prst="rect">
            <a:avLst/>
          </a:prstGeom>
        </p:spPr>
      </p:pic>
      <p:pic>
        <p:nvPicPr>
          <p:cNvPr id="55" name="object 55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14646081" y="396293"/>
            <a:ext cx="179130" cy="179027"/>
          </a:xfrm>
          <a:prstGeom prst="rect">
            <a:avLst/>
          </a:prstGeom>
        </p:spPr>
      </p:pic>
      <p:pic>
        <p:nvPicPr>
          <p:cNvPr id="56" name="object 56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14203911" y="396293"/>
            <a:ext cx="179130" cy="179027"/>
          </a:xfrm>
          <a:prstGeom prst="rect">
            <a:avLst/>
          </a:prstGeom>
        </p:spPr>
      </p:pic>
      <p:pic>
        <p:nvPicPr>
          <p:cNvPr id="57" name="object 57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13761271" y="396293"/>
            <a:ext cx="179130" cy="179027"/>
          </a:xfrm>
          <a:prstGeom prst="rect">
            <a:avLst/>
          </a:prstGeom>
        </p:spPr>
      </p:pic>
      <p:sp>
        <p:nvSpPr>
          <p:cNvPr id="58" name="object 58"/>
          <p:cNvSpPr txBox="1">
            <a:spLocks noGrp="1"/>
          </p:cNvSpPr>
          <p:nvPr>
            <p:ph type="title"/>
          </p:nvPr>
        </p:nvSpPr>
        <p:spPr>
          <a:xfrm>
            <a:off x="6256935" y="635000"/>
            <a:ext cx="4641850" cy="711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54050" algn="l"/>
                <a:tab pos="1744345" algn="l"/>
                <a:tab pos="2414905" algn="l"/>
              </a:tabLst>
            </a:pPr>
            <a:r>
              <a:rPr spc="20" dirty="0"/>
              <a:t>c)	</a:t>
            </a:r>
            <a:r>
              <a:rPr spc="-35" dirty="0"/>
              <a:t>List	</a:t>
            </a:r>
            <a:r>
              <a:rPr spc="20" dirty="0"/>
              <a:t>of	</a:t>
            </a:r>
            <a:r>
              <a:rPr spc="5" dirty="0"/>
              <a:t>modules</a:t>
            </a:r>
          </a:p>
        </p:txBody>
      </p:sp>
      <p:pic>
        <p:nvPicPr>
          <p:cNvPr id="59" name="object 59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5956517" y="2354939"/>
            <a:ext cx="133350" cy="133349"/>
          </a:xfrm>
          <a:prstGeom prst="rect">
            <a:avLst/>
          </a:prstGeom>
        </p:spPr>
      </p:pic>
      <p:pic>
        <p:nvPicPr>
          <p:cNvPr id="60" name="object 60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5956517" y="3193139"/>
            <a:ext cx="133350" cy="133349"/>
          </a:xfrm>
          <a:prstGeom prst="rect">
            <a:avLst/>
          </a:prstGeom>
        </p:spPr>
      </p:pic>
      <p:pic>
        <p:nvPicPr>
          <p:cNvPr id="61" name="object 61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5956517" y="4031338"/>
            <a:ext cx="133350" cy="133349"/>
          </a:xfrm>
          <a:prstGeom prst="rect">
            <a:avLst/>
          </a:prstGeom>
        </p:spPr>
      </p:pic>
      <p:pic>
        <p:nvPicPr>
          <p:cNvPr id="62" name="object 62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5956517" y="4869538"/>
            <a:ext cx="133350" cy="133349"/>
          </a:xfrm>
          <a:prstGeom prst="rect">
            <a:avLst/>
          </a:prstGeom>
        </p:spPr>
      </p:pic>
      <p:pic>
        <p:nvPicPr>
          <p:cNvPr id="63" name="object 63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5956517" y="5707738"/>
            <a:ext cx="133350" cy="133349"/>
          </a:xfrm>
          <a:prstGeom prst="rect">
            <a:avLst/>
          </a:prstGeom>
        </p:spPr>
      </p:pic>
      <p:pic>
        <p:nvPicPr>
          <p:cNvPr id="64" name="object 64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5956517" y="6545938"/>
            <a:ext cx="133350" cy="133349"/>
          </a:xfrm>
          <a:prstGeom prst="rect">
            <a:avLst/>
          </a:prstGeom>
        </p:spPr>
      </p:pic>
      <p:sp>
        <p:nvSpPr>
          <p:cNvPr id="66" name="object 66"/>
          <p:cNvSpPr txBox="1"/>
          <p:nvPr/>
        </p:nvSpPr>
        <p:spPr>
          <a:xfrm>
            <a:off x="6265733" y="2113639"/>
            <a:ext cx="5770245" cy="48263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spc="-15" dirty="0">
                <a:latin typeface="Roboto"/>
                <a:cs typeface="Roboto"/>
              </a:rPr>
              <a:t>Gesture</a:t>
            </a:r>
            <a:r>
              <a:rPr sz="3300" spc="-30" dirty="0">
                <a:latin typeface="Roboto"/>
                <a:cs typeface="Roboto"/>
              </a:rPr>
              <a:t> </a:t>
            </a:r>
            <a:r>
              <a:rPr sz="3300" spc="-35" dirty="0">
                <a:latin typeface="Roboto"/>
                <a:cs typeface="Roboto"/>
              </a:rPr>
              <a:t>Sensing</a:t>
            </a:r>
            <a:r>
              <a:rPr sz="3300" spc="-25" dirty="0">
                <a:latin typeface="Roboto"/>
                <a:cs typeface="Roboto"/>
              </a:rPr>
              <a:t> </a:t>
            </a:r>
            <a:r>
              <a:rPr sz="3300" spc="-10" dirty="0">
                <a:latin typeface="Roboto"/>
                <a:cs typeface="Roboto"/>
              </a:rPr>
              <a:t>Module</a:t>
            </a:r>
            <a:endParaRPr sz="3300" dirty="0">
              <a:latin typeface="Roboto"/>
              <a:cs typeface="Roboto"/>
            </a:endParaRPr>
          </a:p>
          <a:p>
            <a:pPr marL="12700" marR="5080">
              <a:lnSpc>
                <a:spcPts val="6600"/>
              </a:lnSpc>
              <a:spcBef>
                <a:spcPts val="660"/>
              </a:spcBef>
            </a:pPr>
            <a:r>
              <a:rPr sz="3300" spc="-15" dirty="0">
                <a:latin typeface="Roboto"/>
                <a:cs typeface="Roboto"/>
              </a:rPr>
              <a:t>Gesture</a:t>
            </a:r>
            <a:r>
              <a:rPr sz="3300" spc="-35" dirty="0">
                <a:latin typeface="Roboto"/>
                <a:cs typeface="Roboto"/>
              </a:rPr>
              <a:t> </a:t>
            </a:r>
            <a:r>
              <a:rPr sz="3300" spc="-20" dirty="0">
                <a:latin typeface="Roboto"/>
                <a:cs typeface="Roboto"/>
              </a:rPr>
              <a:t>Preprocessing</a:t>
            </a:r>
            <a:r>
              <a:rPr sz="3300" spc="-35" dirty="0">
                <a:latin typeface="Roboto"/>
                <a:cs typeface="Roboto"/>
              </a:rPr>
              <a:t> </a:t>
            </a:r>
            <a:r>
              <a:rPr sz="3300" spc="-10" dirty="0">
                <a:latin typeface="Roboto"/>
                <a:cs typeface="Roboto"/>
              </a:rPr>
              <a:t>Module </a:t>
            </a:r>
            <a:r>
              <a:rPr sz="3300" spc="-810" dirty="0">
                <a:latin typeface="Roboto"/>
                <a:cs typeface="Roboto"/>
              </a:rPr>
              <a:t> </a:t>
            </a:r>
            <a:r>
              <a:rPr sz="3300" spc="-15" dirty="0">
                <a:latin typeface="Roboto"/>
                <a:cs typeface="Roboto"/>
              </a:rPr>
              <a:t>Feature </a:t>
            </a:r>
            <a:r>
              <a:rPr sz="3300" spc="-20" dirty="0">
                <a:latin typeface="Roboto"/>
                <a:cs typeface="Roboto"/>
              </a:rPr>
              <a:t>Extraction</a:t>
            </a:r>
            <a:r>
              <a:rPr sz="3300" spc="-10" dirty="0">
                <a:latin typeface="Roboto"/>
                <a:cs typeface="Roboto"/>
              </a:rPr>
              <a:t> Module </a:t>
            </a:r>
            <a:r>
              <a:rPr sz="3300" spc="-5" dirty="0">
                <a:latin typeface="Roboto"/>
                <a:cs typeface="Roboto"/>
              </a:rPr>
              <a:t> </a:t>
            </a:r>
            <a:r>
              <a:rPr sz="3300" spc="-15" dirty="0">
                <a:latin typeface="Roboto"/>
                <a:cs typeface="Roboto"/>
              </a:rPr>
              <a:t>Gesture</a:t>
            </a:r>
            <a:r>
              <a:rPr sz="3300" spc="-20" dirty="0">
                <a:latin typeface="Roboto"/>
                <a:cs typeface="Roboto"/>
              </a:rPr>
              <a:t> </a:t>
            </a:r>
            <a:r>
              <a:rPr sz="3300" spc="-25" dirty="0">
                <a:latin typeface="Roboto"/>
                <a:cs typeface="Roboto"/>
              </a:rPr>
              <a:t>Recognition</a:t>
            </a:r>
            <a:r>
              <a:rPr sz="3300" spc="-15" dirty="0">
                <a:latin typeface="Roboto"/>
                <a:cs typeface="Roboto"/>
              </a:rPr>
              <a:t> </a:t>
            </a:r>
            <a:r>
              <a:rPr sz="3300" spc="-10" dirty="0">
                <a:latin typeface="Roboto"/>
                <a:cs typeface="Roboto"/>
              </a:rPr>
              <a:t>Module </a:t>
            </a:r>
            <a:r>
              <a:rPr sz="3300" spc="-5" dirty="0">
                <a:latin typeface="Roboto"/>
                <a:cs typeface="Roboto"/>
              </a:rPr>
              <a:t> </a:t>
            </a:r>
            <a:r>
              <a:rPr sz="3300" spc="-20" dirty="0" err="1">
                <a:latin typeface="Roboto"/>
                <a:cs typeface="Roboto"/>
              </a:rPr>
              <a:t>Aurdino</a:t>
            </a:r>
            <a:r>
              <a:rPr sz="3300" spc="-10" dirty="0">
                <a:latin typeface="Roboto"/>
                <a:cs typeface="Roboto"/>
              </a:rPr>
              <a:t> </a:t>
            </a:r>
            <a:r>
              <a:rPr sz="3300" spc="-15" dirty="0">
                <a:latin typeface="Roboto"/>
                <a:cs typeface="Roboto"/>
              </a:rPr>
              <a:t>UNO</a:t>
            </a:r>
            <a:endParaRPr lang="en-US" sz="3300" spc="-15" dirty="0">
              <a:latin typeface="Roboto"/>
              <a:cs typeface="Roboto"/>
            </a:endParaRPr>
          </a:p>
          <a:p>
            <a:pPr marL="12700" marR="5080">
              <a:lnSpc>
                <a:spcPts val="6600"/>
              </a:lnSpc>
              <a:spcBef>
                <a:spcPts val="660"/>
              </a:spcBef>
            </a:pPr>
            <a:r>
              <a:rPr lang="en-IN" sz="3300" spc="-15" dirty="0">
                <a:latin typeface="Roboto"/>
                <a:cs typeface="Roboto"/>
              </a:rPr>
              <a:t>Power Source</a:t>
            </a:r>
            <a:endParaRPr sz="3300" dirty="0">
              <a:latin typeface="Roboto"/>
              <a:cs typeface="Roboto"/>
            </a:endParaRPr>
          </a:p>
        </p:txBody>
      </p:sp>
      <p:pic>
        <p:nvPicPr>
          <p:cNvPr id="67" name="object 67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155109" y="151937"/>
            <a:ext cx="4267199" cy="106679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757680" cy="10288905"/>
          </a:xfrm>
          <a:custGeom>
            <a:avLst/>
            <a:gdLst/>
            <a:ahLst/>
            <a:cxnLst/>
            <a:rect l="l" t="t" r="r" b="b"/>
            <a:pathLst>
              <a:path w="1757680" h="10288905">
                <a:moveTo>
                  <a:pt x="1757137" y="10288863"/>
                </a:moveTo>
                <a:lnTo>
                  <a:pt x="0" y="10288863"/>
                </a:lnTo>
                <a:lnTo>
                  <a:pt x="0" y="0"/>
                </a:lnTo>
                <a:lnTo>
                  <a:pt x="1757137" y="0"/>
                </a:lnTo>
                <a:lnTo>
                  <a:pt x="1757137" y="10288863"/>
                </a:lnTo>
                <a:close/>
              </a:path>
            </a:pathLst>
          </a:custGeom>
          <a:solidFill>
            <a:srgbClr val="583C8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039295" y="2693318"/>
            <a:ext cx="179130" cy="179027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039295" y="2258468"/>
            <a:ext cx="179130" cy="179027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597125" y="2258468"/>
            <a:ext cx="179130" cy="179027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8039295" y="1823619"/>
            <a:ext cx="179130" cy="179027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7597125" y="1823619"/>
            <a:ext cx="179130" cy="179027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7154484" y="1823619"/>
            <a:ext cx="179130" cy="179027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039295" y="1388769"/>
            <a:ext cx="179130" cy="179028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597125" y="1388769"/>
            <a:ext cx="179130" cy="179028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154484" y="1388769"/>
            <a:ext cx="179130" cy="179028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039295" y="954391"/>
            <a:ext cx="179130" cy="179027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711845" y="1388769"/>
            <a:ext cx="179130" cy="179028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597125" y="954391"/>
            <a:ext cx="179130" cy="179027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154484" y="954391"/>
            <a:ext cx="179130" cy="179027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711845" y="954391"/>
            <a:ext cx="179130" cy="179027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269675" y="954391"/>
            <a:ext cx="179130" cy="179027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039295" y="519542"/>
            <a:ext cx="179130" cy="179027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7597125" y="519542"/>
            <a:ext cx="179130" cy="179027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7154484" y="519542"/>
            <a:ext cx="179130" cy="179027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6711845" y="519542"/>
            <a:ext cx="179130" cy="179027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6269675" y="519542"/>
            <a:ext cx="179130" cy="179027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5827033" y="519542"/>
            <a:ext cx="179131" cy="179027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8039295" y="84692"/>
            <a:ext cx="179130" cy="179027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7597125" y="84692"/>
            <a:ext cx="179130" cy="179027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7154484" y="84692"/>
            <a:ext cx="179130" cy="179027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6711845" y="84692"/>
            <a:ext cx="179130" cy="179027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6269675" y="84692"/>
            <a:ext cx="179130" cy="179027"/>
          </a:xfrm>
          <a:prstGeom prst="rect">
            <a:avLst/>
          </a:prstGeom>
        </p:spPr>
      </p:pic>
      <p:pic>
        <p:nvPicPr>
          <p:cNvPr id="29" name="object 2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5827033" y="84692"/>
            <a:ext cx="179131" cy="179027"/>
          </a:xfrm>
          <a:prstGeom prst="rect">
            <a:avLst/>
          </a:prstGeom>
        </p:spPr>
      </p:pic>
      <p:pic>
        <p:nvPicPr>
          <p:cNvPr id="30" name="object 3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5384394" y="84692"/>
            <a:ext cx="179130" cy="179027"/>
          </a:xfrm>
          <a:prstGeom prst="rect">
            <a:avLst/>
          </a:prstGeom>
        </p:spPr>
      </p:pic>
      <p:sp>
        <p:nvSpPr>
          <p:cNvPr id="31" name="object 31"/>
          <p:cNvSpPr txBox="1">
            <a:spLocks noGrp="1"/>
          </p:cNvSpPr>
          <p:nvPr>
            <p:ph type="title"/>
          </p:nvPr>
        </p:nvSpPr>
        <p:spPr>
          <a:xfrm>
            <a:off x="5133434" y="635000"/>
            <a:ext cx="8440420" cy="711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78180" algn="l"/>
                <a:tab pos="3826510" algn="l"/>
                <a:tab pos="4497070" algn="l"/>
                <a:tab pos="5248910" algn="l"/>
                <a:tab pos="6212840" algn="l"/>
              </a:tabLst>
            </a:pPr>
            <a:r>
              <a:rPr spc="5" dirty="0"/>
              <a:t>d)	</a:t>
            </a:r>
            <a:r>
              <a:rPr spc="-10" dirty="0"/>
              <a:t>Explanation	</a:t>
            </a:r>
            <a:r>
              <a:rPr spc="20" dirty="0"/>
              <a:t>of	</a:t>
            </a:r>
            <a:r>
              <a:rPr spc="-10" dirty="0"/>
              <a:t>all	</a:t>
            </a:r>
            <a:r>
              <a:rPr dirty="0"/>
              <a:t>the	</a:t>
            </a:r>
            <a:r>
              <a:rPr spc="5" dirty="0"/>
              <a:t>modules</a:t>
            </a:r>
          </a:p>
        </p:txBody>
      </p:sp>
      <p:sp>
        <p:nvSpPr>
          <p:cNvPr id="32" name="object 3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281305" rIns="0" bIns="0" rtlCol="0">
            <a:spAutoFit/>
          </a:bodyPr>
          <a:lstStyle/>
          <a:p>
            <a:pPr marL="2205355" indent="-466725">
              <a:lnSpc>
                <a:spcPct val="100000"/>
              </a:lnSpc>
              <a:spcBef>
                <a:spcPts val="2215"/>
              </a:spcBef>
              <a:buAutoNum type="arabicPeriod"/>
              <a:tabLst>
                <a:tab pos="2205990" algn="l"/>
              </a:tabLst>
            </a:pPr>
            <a:r>
              <a:rPr spc="20" dirty="0"/>
              <a:t>Gesture</a:t>
            </a:r>
            <a:r>
              <a:rPr spc="-15" dirty="0"/>
              <a:t> </a:t>
            </a:r>
            <a:r>
              <a:rPr dirty="0"/>
              <a:t>Sensing</a:t>
            </a:r>
            <a:r>
              <a:rPr spc="-15" dirty="0"/>
              <a:t> </a:t>
            </a:r>
            <a:r>
              <a:rPr spc="5" dirty="0"/>
              <a:t>Module:</a:t>
            </a:r>
          </a:p>
          <a:p>
            <a:pPr marL="1739264" marR="2578100">
              <a:lnSpc>
                <a:spcPct val="153400"/>
              </a:lnSpc>
            </a:pPr>
            <a:r>
              <a:rPr b="0" spc="-15" dirty="0">
                <a:latin typeface="Roboto"/>
                <a:cs typeface="Roboto"/>
              </a:rPr>
              <a:t>Hardware:</a:t>
            </a:r>
            <a:r>
              <a:rPr b="0" spc="-5" dirty="0">
                <a:latin typeface="Roboto"/>
                <a:cs typeface="Roboto"/>
              </a:rPr>
              <a:t> </a:t>
            </a:r>
            <a:r>
              <a:rPr b="0" dirty="0">
                <a:latin typeface="Roboto"/>
                <a:cs typeface="Roboto"/>
              </a:rPr>
              <a:t>Camera </a:t>
            </a:r>
            <a:r>
              <a:rPr b="0" spc="-30" dirty="0">
                <a:latin typeface="Roboto"/>
                <a:cs typeface="Roboto"/>
              </a:rPr>
              <a:t>is</a:t>
            </a:r>
            <a:r>
              <a:rPr b="0" dirty="0">
                <a:latin typeface="Roboto"/>
                <a:cs typeface="Roboto"/>
              </a:rPr>
              <a:t> </a:t>
            </a:r>
            <a:r>
              <a:rPr b="0" spc="-20" dirty="0">
                <a:latin typeface="Roboto"/>
                <a:cs typeface="Roboto"/>
              </a:rPr>
              <a:t>used</a:t>
            </a:r>
            <a:r>
              <a:rPr b="0" dirty="0">
                <a:latin typeface="Roboto"/>
                <a:cs typeface="Roboto"/>
              </a:rPr>
              <a:t> </a:t>
            </a:r>
            <a:r>
              <a:rPr b="0" spc="-25" dirty="0">
                <a:latin typeface="Roboto"/>
                <a:cs typeface="Roboto"/>
              </a:rPr>
              <a:t>as</a:t>
            </a:r>
            <a:r>
              <a:rPr b="0" spc="-5" dirty="0">
                <a:latin typeface="Roboto"/>
                <a:cs typeface="Roboto"/>
              </a:rPr>
              <a:t> </a:t>
            </a:r>
            <a:r>
              <a:rPr b="0" spc="-20" dirty="0">
                <a:latin typeface="Roboto"/>
                <a:cs typeface="Roboto"/>
              </a:rPr>
              <a:t>a</a:t>
            </a:r>
            <a:r>
              <a:rPr b="0" dirty="0">
                <a:latin typeface="Roboto"/>
                <a:cs typeface="Roboto"/>
              </a:rPr>
              <a:t> </a:t>
            </a:r>
            <a:r>
              <a:rPr b="0" spc="-15" dirty="0">
                <a:latin typeface="Roboto"/>
                <a:cs typeface="Roboto"/>
              </a:rPr>
              <a:t>device</a:t>
            </a:r>
            <a:r>
              <a:rPr b="0" dirty="0">
                <a:latin typeface="Roboto"/>
                <a:cs typeface="Roboto"/>
              </a:rPr>
              <a:t> </a:t>
            </a:r>
            <a:r>
              <a:rPr b="0" spc="5" dirty="0">
                <a:latin typeface="Roboto"/>
                <a:cs typeface="Roboto"/>
              </a:rPr>
              <a:t>for</a:t>
            </a:r>
            <a:r>
              <a:rPr b="0" dirty="0">
                <a:latin typeface="Roboto"/>
                <a:cs typeface="Roboto"/>
              </a:rPr>
              <a:t> </a:t>
            </a:r>
            <a:r>
              <a:rPr b="0" spc="-35" dirty="0">
                <a:latin typeface="Roboto"/>
                <a:cs typeface="Roboto"/>
              </a:rPr>
              <a:t>capturing</a:t>
            </a:r>
            <a:r>
              <a:rPr b="0" spc="-5" dirty="0">
                <a:latin typeface="Roboto"/>
                <a:cs typeface="Roboto"/>
              </a:rPr>
              <a:t> </a:t>
            </a:r>
            <a:r>
              <a:rPr b="0" spc="-40" dirty="0">
                <a:latin typeface="Roboto"/>
                <a:cs typeface="Roboto"/>
              </a:rPr>
              <a:t>hand</a:t>
            </a:r>
            <a:r>
              <a:rPr b="0" dirty="0">
                <a:latin typeface="Roboto"/>
                <a:cs typeface="Roboto"/>
              </a:rPr>
              <a:t> </a:t>
            </a:r>
            <a:r>
              <a:rPr b="0" spc="-15" dirty="0">
                <a:latin typeface="Roboto"/>
                <a:cs typeface="Roboto"/>
              </a:rPr>
              <a:t>movements. </a:t>
            </a:r>
            <a:r>
              <a:rPr b="0" spc="-10" dirty="0">
                <a:latin typeface="Roboto"/>
                <a:cs typeface="Roboto"/>
              </a:rPr>
              <a:t> </a:t>
            </a:r>
            <a:r>
              <a:rPr b="0" spc="-35" dirty="0">
                <a:latin typeface="Roboto"/>
                <a:cs typeface="Roboto"/>
              </a:rPr>
              <a:t>Functionality:</a:t>
            </a:r>
            <a:r>
              <a:rPr b="0" dirty="0">
                <a:latin typeface="Roboto"/>
                <a:cs typeface="Roboto"/>
              </a:rPr>
              <a:t> </a:t>
            </a:r>
            <a:r>
              <a:rPr b="0" spc="-15" dirty="0">
                <a:latin typeface="Roboto"/>
                <a:cs typeface="Roboto"/>
              </a:rPr>
              <a:t>Captures</a:t>
            </a:r>
            <a:r>
              <a:rPr b="0" dirty="0">
                <a:latin typeface="Roboto"/>
                <a:cs typeface="Roboto"/>
              </a:rPr>
              <a:t> </a:t>
            </a:r>
            <a:r>
              <a:rPr b="0" spc="-80" dirty="0">
                <a:latin typeface="Roboto"/>
                <a:cs typeface="Roboto"/>
              </a:rPr>
              <a:t>real-time</a:t>
            </a:r>
            <a:r>
              <a:rPr b="0" dirty="0">
                <a:latin typeface="Roboto"/>
                <a:cs typeface="Roboto"/>
              </a:rPr>
              <a:t> </a:t>
            </a:r>
            <a:r>
              <a:rPr b="0" spc="-40" dirty="0">
                <a:latin typeface="Roboto"/>
                <a:cs typeface="Roboto"/>
              </a:rPr>
              <a:t>hand</a:t>
            </a:r>
            <a:r>
              <a:rPr b="0" dirty="0">
                <a:latin typeface="Roboto"/>
                <a:cs typeface="Roboto"/>
              </a:rPr>
              <a:t> </a:t>
            </a:r>
            <a:r>
              <a:rPr b="0" spc="-20" dirty="0">
                <a:latin typeface="Roboto"/>
                <a:cs typeface="Roboto"/>
              </a:rPr>
              <a:t>gestures</a:t>
            </a:r>
            <a:r>
              <a:rPr b="0" dirty="0">
                <a:latin typeface="Roboto"/>
                <a:cs typeface="Roboto"/>
              </a:rPr>
              <a:t> </a:t>
            </a:r>
            <a:r>
              <a:rPr b="0" spc="-40" dirty="0">
                <a:latin typeface="Roboto"/>
                <a:cs typeface="Roboto"/>
              </a:rPr>
              <a:t>within</a:t>
            </a:r>
            <a:r>
              <a:rPr b="0" dirty="0">
                <a:latin typeface="Roboto"/>
                <a:cs typeface="Roboto"/>
              </a:rPr>
              <a:t> </a:t>
            </a:r>
            <a:r>
              <a:rPr b="0" spc="-20" dirty="0">
                <a:latin typeface="Roboto"/>
                <a:cs typeface="Roboto"/>
              </a:rPr>
              <a:t>a</a:t>
            </a:r>
            <a:r>
              <a:rPr b="0" dirty="0">
                <a:latin typeface="Roboto"/>
                <a:cs typeface="Roboto"/>
              </a:rPr>
              <a:t> </a:t>
            </a:r>
            <a:r>
              <a:rPr b="0" spc="-5" dirty="0">
                <a:latin typeface="Roboto"/>
                <a:cs typeface="Roboto"/>
              </a:rPr>
              <a:t>defined</a:t>
            </a:r>
            <a:r>
              <a:rPr b="0" dirty="0">
                <a:latin typeface="Roboto"/>
                <a:cs typeface="Roboto"/>
              </a:rPr>
              <a:t> </a:t>
            </a:r>
            <a:r>
              <a:rPr b="0" spc="-15" dirty="0">
                <a:latin typeface="Roboto"/>
                <a:cs typeface="Roboto"/>
              </a:rPr>
              <a:t>space.</a:t>
            </a:r>
          </a:p>
          <a:p>
            <a:pPr marL="1726564">
              <a:lnSpc>
                <a:spcPct val="100000"/>
              </a:lnSpc>
            </a:pPr>
            <a:endParaRPr sz="3800">
              <a:latin typeface="Roboto"/>
              <a:cs typeface="Roboto"/>
            </a:endParaRPr>
          </a:p>
          <a:p>
            <a:pPr marL="1726564">
              <a:lnSpc>
                <a:spcPct val="100000"/>
              </a:lnSpc>
              <a:spcBef>
                <a:spcPts val="25"/>
              </a:spcBef>
            </a:pPr>
            <a:endParaRPr sz="3000">
              <a:latin typeface="Roboto"/>
              <a:cs typeface="Roboto"/>
            </a:endParaRPr>
          </a:p>
          <a:p>
            <a:pPr marL="2205355" indent="-466725">
              <a:lnSpc>
                <a:spcPct val="100000"/>
              </a:lnSpc>
              <a:spcBef>
                <a:spcPts val="5"/>
              </a:spcBef>
              <a:buAutoNum type="arabicPeriod" startAt="2"/>
              <a:tabLst>
                <a:tab pos="2205990" algn="l"/>
              </a:tabLst>
            </a:pPr>
            <a:r>
              <a:rPr spc="20" dirty="0"/>
              <a:t>Gesture</a:t>
            </a:r>
            <a:r>
              <a:rPr spc="-15" dirty="0"/>
              <a:t> </a:t>
            </a:r>
            <a:r>
              <a:rPr spc="15" dirty="0"/>
              <a:t>Preprocessing</a:t>
            </a:r>
            <a:r>
              <a:rPr spc="-10" dirty="0"/>
              <a:t> </a:t>
            </a:r>
            <a:r>
              <a:rPr spc="5" dirty="0"/>
              <a:t>Module:</a:t>
            </a:r>
          </a:p>
          <a:p>
            <a:pPr marL="1739264" marR="5080">
              <a:lnSpc>
                <a:spcPct val="153400"/>
              </a:lnSpc>
              <a:tabLst>
                <a:tab pos="4519930" algn="l"/>
                <a:tab pos="6082030" algn="l"/>
                <a:tab pos="7068184" algn="l"/>
                <a:tab pos="9885680" algn="l"/>
                <a:tab pos="10861040" algn="l"/>
                <a:tab pos="12556490" algn="l"/>
                <a:tab pos="13758544" algn="l"/>
                <a:tab pos="15790544" algn="l"/>
                <a:tab pos="17091025" algn="l"/>
              </a:tabLst>
            </a:pPr>
            <a:r>
              <a:rPr b="0" spc="-35" dirty="0">
                <a:latin typeface="Roboto"/>
                <a:cs typeface="Roboto"/>
              </a:rPr>
              <a:t>Functionality:	</a:t>
            </a:r>
            <a:r>
              <a:rPr b="0" spc="-10" dirty="0">
                <a:latin typeface="Roboto"/>
                <a:cs typeface="Roboto"/>
              </a:rPr>
              <a:t>Cleans	</a:t>
            </a:r>
            <a:r>
              <a:rPr b="0" spc="-30" dirty="0">
                <a:latin typeface="Roboto"/>
                <a:cs typeface="Roboto"/>
              </a:rPr>
              <a:t>and	</a:t>
            </a:r>
            <a:r>
              <a:rPr b="0" spc="-15" dirty="0">
                <a:latin typeface="Roboto"/>
                <a:cs typeface="Roboto"/>
              </a:rPr>
              <a:t>preprocesses	</a:t>
            </a:r>
            <a:r>
              <a:rPr b="0" spc="-30" dirty="0">
                <a:latin typeface="Roboto"/>
                <a:cs typeface="Roboto"/>
              </a:rPr>
              <a:t>raw	</a:t>
            </a:r>
            <a:r>
              <a:rPr b="0" spc="-20" dirty="0">
                <a:latin typeface="Roboto"/>
                <a:cs typeface="Roboto"/>
              </a:rPr>
              <a:t>gesture	data,	</a:t>
            </a:r>
            <a:r>
              <a:rPr b="0" spc="-25" dirty="0">
                <a:latin typeface="Roboto"/>
                <a:cs typeface="Roboto"/>
              </a:rPr>
              <a:t>removing	</a:t>
            </a:r>
            <a:r>
              <a:rPr b="0" spc="-20" dirty="0">
                <a:latin typeface="Roboto"/>
                <a:cs typeface="Roboto"/>
              </a:rPr>
              <a:t>noise	</a:t>
            </a:r>
            <a:r>
              <a:rPr b="0" spc="-15" dirty="0">
                <a:latin typeface="Roboto"/>
                <a:cs typeface="Roboto"/>
              </a:rPr>
              <a:t>or  </a:t>
            </a:r>
            <a:r>
              <a:rPr b="0" spc="-30" dirty="0">
                <a:latin typeface="Roboto"/>
                <a:cs typeface="Roboto"/>
              </a:rPr>
              <a:t>irrelevant</a:t>
            </a:r>
            <a:r>
              <a:rPr b="0" spc="-10" dirty="0">
                <a:latin typeface="Roboto"/>
                <a:cs typeface="Roboto"/>
              </a:rPr>
              <a:t> </a:t>
            </a:r>
            <a:r>
              <a:rPr b="0" spc="-20" dirty="0">
                <a:latin typeface="Roboto"/>
                <a:cs typeface="Roboto"/>
              </a:rPr>
              <a:t>information.</a:t>
            </a:r>
          </a:p>
          <a:p>
            <a:pPr marL="1739264">
              <a:lnSpc>
                <a:spcPct val="100000"/>
              </a:lnSpc>
              <a:spcBef>
                <a:spcPts val="2115"/>
              </a:spcBef>
            </a:pPr>
            <a:r>
              <a:rPr b="0" spc="-25" dirty="0">
                <a:latin typeface="Roboto"/>
                <a:cs typeface="Roboto"/>
              </a:rPr>
              <a:t>Tasks:</a:t>
            </a:r>
            <a:r>
              <a:rPr b="0" dirty="0">
                <a:latin typeface="Roboto"/>
                <a:cs typeface="Roboto"/>
              </a:rPr>
              <a:t> </a:t>
            </a:r>
            <a:r>
              <a:rPr b="0" spc="-25" dirty="0">
                <a:latin typeface="Roboto"/>
                <a:cs typeface="Roboto"/>
              </a:rPr>
              <a:t>Filtering,</a:t>
            </a:r>
            <a:r>
              <a:rPr b="0" spc="5" dirty="0">
                <a:latin typeface="Roboto"/>
                <a:cs typeface="Roboto"/>
              </a:rPr>
              <a:t> </a:t>
            </a:r>
            <a:r>
              <a:rPr b="0" spc="-20" dirty="0">
                <a:latin typeface="Roboto"/>
                <a:cs typeface="Roboto"/>
              </a:rPr>
              <a:t>noise</a:t>
            </a:r>
            <a:r>
              <a:rPr b="0" spc="5" dirty="0">
                <a:latin typeface="Roboto"/>
                <a:cs typeface="Roboto"/>
              </a:rPr>
              <a:t> </a:t>
            </a:r>
            <a:r>
              <a:rPr b="0" spc="-25" dirty="0">
                <a:latin typeface="Roboto"/>
                <a:cs typeface="Roboto"/>
              </a:rPr>
              <a:t>reduction,</a:t>
            </a:r>
            <a:r>
              <a:rPr b="0" spc="5" dirty="0">
                <a:latin typeface="Roboto"/>
                <a:cs typeface="Roboto"/>
              </a:rPr>
              <a:t> </a:t>
            </a:r>
            <a:r>
              <a:rPr b="0" spc="-25" dirty="0">
                <a:latin typeface="Roboto"/>
                <a:cs typeface="Roboto"/>
              </a:rPr>
              <a:t>background</a:t>
            </a:r>
            <a:r>
              <a:rPr b="0" dirty="0">
                <a:latin typeface="Roboto"/>
                <a:cs typeface="Roboto"/>
              </a:rPr>
              <a:t> </a:t>
            </a:r>
            <a:r>
              <a:rPr b="0" spc="-30" dirty="0">
                <a:latin typeface="Roboto"/>
                <a:cs typeface="Roboto"/>
              </a:rPr>
              <a:t>subtraction.</a:t>
            </a:r>
          </a:p>
        </p:txBody>
      </p:sp>
      <p:pic>
        <p:nvPicPr>
          <p:cNvPr id="33" name="object 33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343943" y="151937"/>
            <a:ext cx="4267199" cy="106679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92689" y="2443872"/>
            <a:ext cx="9355455" cy="528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872614" algn="l"/>
                <a:tab pos="3083560" algn="l"/>
                <a:tab pos="5947410" algn="l"/>
                <a:tab pos="7669530" algn="l"/>
                <a:tab pos="8815705" algn="l"/>
              </a:tabLst>
            </a:pPr>
            <a:r>
              <a:rPr sz="3300" spc="-10" dirty="0">
                <a:latin typeface="Roboto"/>
                <a:cs typeface="Roboto"/>
              </a:rPr>
              <a:t>features	</a:t>
            </a:r>
            <a:r>
              <a:rPr sz="3300" spc="5" dirty="0">
                <a:latin typeface="Roboto"/>
                <a:cs typeface="Roboto"/>
              </a:rPr>
              <a:t>from	</a:t>
            </a:r>
            <a:r>
              <a:rPr sz="3300" spc="-10" dirty="0">
                <a:latin typeface="Roboto"/>
                <a:cs typeface="Roboto"/>
              </a:rPr>
              <a:t>preprocessed	</a:t>
            </a:r>
            <a:r>
              <a:rPr sz="3300" spc="-20" dirty="0">
                <a:latin typeface="Roboto"/>
                <a:cs typeface="Roboto"/>
              </a:rPr>
              <a:t>gesture	</a:t>
            </a:r>
            <a:r>
              <a:rPr sz="3300" spc="-25" dirty="0">
                <a:latin typeface="Roboto"/>
                <a:cs typeface="Roboto"/>
              </a:rPr>
              <a:t>data	</a:t>
            </a:r>
            <a:r>
              <a:rPr sz="3300" spc="5" dirty="0">
                <a:latin typeface="Roboto"/>
                <a:cs typeface="Roboto"/>
              </a:rPr>
              <a:t>for</a:t>
            </a:r>
            <a:endParaRPr sz="3300">
              <a:latin typeface="Roboto"/>
              <a:cs typeface="Robot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039762" y="1605672"/>
            <a:ext cx="6161405" cy="2204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b="1" spc="-5" dirty="0">
                <a:latin typeface="Roboto"/>
                <a:cs typeface="Roboto"/>
              </a:rPr>
              <a:t>3.</a:t>
            </a:r>
            <a:r>
              <a:rPr sz="3300" b="1" spc="-10" dirty="0">
                <a:latin typeface="Roboto"/>
                <a:cs typeface="Roboto"/>
              </a:rPr>
              <a:t> </a:t>
            </a:r>
            <a:r>
              <a:rPr sz="3300" b="1" spc="10" dirty="0">
                <a:latin typeface="Roboto"/>
                <a:cs typeface="Roboto"/>
              </a:rPr>
              <a:t>Feature</a:t>
            </a:r>
            <a:r>
              <a:rPr sz="3300" b="1" spc="-10" dirty="0">
                <a:latin typeface="Roboto"/>
                <a:cs typeface="Roboto"/>
              </a:rPr>
              <a:t> </a:t>
            </a:r>
            <a:r>
              <a:rPr sz="3300" b="1" spc="-5" dirty="0">
                <a:latin typeface="Roboto"/>
                <a:cs typeface="Roboto"/>
              </a:rPr>
              <a:t>Extraction </a:t>
            </a:r>
            <a:r>
              <a:rPr sz="3300" b="1" spc="5" dirty="0">
                <a:latin typeface="Roboto"/>
                <a:cs typeface="Roboto"/>
              </a:rPr>
              <a:t>Module:</a:t>
            </a:r>
            <a:endParaRPr sz="3300">
              <a:latin typeface="Roboto"/>
              <a:cs typeface="Roboto"/>
            </a:endParaRPr>
          </a:p>
          <a:p>
            <a:pPr marL="12700" marR="5080">
              <a:lnSpc>
                <a:spcPts val="6600"/>
              </a:lnSpc>
              <a:spcBef>
                <a:spcPts val="459"/>
              </a:spcBef>
              <a:tabLst>
                <a:tab pos="2819400" algn="l"/>
                <a:tab pos="4661535" algn="l"/>
              </a:tabLst>
            </a:pPr>
            <a:r>
              <a:rPr sz="3300" spc="-35" dirty="0">
                <a:latin typeface="Roboto"/>
                <a:cs typeface="Roboto"/>
              </a:rPr>
              <a:t>Functionality:	</a:t>
            </a:r>
            <a:r>
              <a:rPr sz="3300" spc="-15" dirty="0">
                <a:latin typeface="Roboto"/>
                <a:cs typeface="Roboto"/>
              </a:rPr>
              <a:t>Extracts	</a:t>
            </a:r>
            <a:r>
              <a:rPr sz="3300" spc="-25" dirty="0">
                <a:latin typeface="Roboto"/>
                <a:cs typeface="Roboto"/>
              </a:rPr>
              <a:t>relevant  recognition.</a:t>
            </a:r>
            <a:endParaRPr sz="3300">
              <a:latin typeface="Roboto"/>
              <a:cs typeface="Robot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039762" y="4120272"/>
            <a:ext cx="14961235" cy="3881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spc="-25" dirty="0">
                <a:latin typeface="Roboto"/>
                <a:cs typeface="Roboto"/>
              </a:rPr>
              <a:t>Techniques:</a:t>
            </a:r>
            <a:r>
              <a:rPr sz="3300" spc="5" dirty="0">
                <a:latin typeface="Roboto"/>
                <a:cs typeface="Roboto"/>
              </a:rPr>
              <a:t> </a:t>
            </a:r>
            <a:r>
              <a:rPr sz="3300" spc="-15" dirty="0">
                <a:latin typeface="Roboto"/>
                <a:cs typeface="Roboto"/>
              </a:rPr>
              <a:t>Histogram</a:t>
            </a:r>
            <a:r>
              <a:rPr sz="3300" spc="10" dirty="0">
                <a:latin typeface="Roboto"/>
                <a:cs typeface="Roboto"/>
              </a:rPr>
              <a:t> </a:t>
            </a:r>
            <a:r>
              <a:rPr sz="3300" spc="30" dirty="0">
                <a:latin typeface="Roboto"/>
                <a:cs typeface="Roboto"/>
              </a:rPr>
              <a:t>of</a:t>
            </a:r>
            <a:r>
              <a:rPr sz="3300" spc="10" dirty="0">
                <a:latin typeface="Roboto"/>
                <a:cs typeface="Roboto"/>
              </a:rPr>
              <a:t> </a:t>
            </a:r>
            <a:r>
              <a:rPr sz="3300" spc="-15" dirty="0">
                <a:latin typeface="Roboto"/>
                <a:cs typeface="Roboto"/>
              </a:rPr>
              <a:t>Oriented</a:t>
            </a:r>
            <a:r>
              <a:rPr sz="3300" spc="5" dirty="0">
                <a:latin typeface="Roboto"/>
                <a:cs typeface="Roboto"/>
              </a:rPr>
              <a:t> </a:t>
            </a:r>
            <a:r>
              <a:rPr sz="3300" spc="-25" dirty="0">
                <a:latin typeface="Roboto"/>
                <a:cs typeface="Roboto"/>
              </a:rPr>
              <a:t>Gradients</a:t>
            </a:r>
            <a:r>
              <a:rPr sz="3300" spc="10" dirty="0">
                <a:latin typeface="Roboto"/>
                <a:cs typeface="Roboto"/>
              </a:rPr>
              <a:t> </a:t>
            </a:r>
            <a:r>
              <a:rPr sz="3300" spc="25" dirty="0">
                <a:latin typeface="Roboto"/>
                <a:cs typeface="Roboto"/>
              </a:rPr>
              <a:t>(HOG)</a:t>
            </a:r>
            <a:r>
              <a:rPr sz="3300" spc="10" dirty="0">
                <a:latin typeface="Roboto"/>
                <a:cs typeface="Roboto"/>
              </a:rPr>
              <a:t> </a:t>
            </a:r>
            <a:r>
              <a:rPr sz="3300" spc="-10" dirty="0">
                <a:latin typeface="Roboto"/>
                <a:cs typeface="Roboto"/>
              </a:rPr>
              <a:t>feature</a:t>
            </a:r>
            <a:r>
              <a:rPr sz="3300" spc="5" dirty="0">
                <a:latin typeface="Roboto"/>
                <a:cs typeface="Roboto"/>
              </a:rPr>
              <a:t> </a:t>
            </a:r>
            <a:r>
              <a:rPr sz="3300" spc="-25" dirty="0">
                <a:latin typeface="Roboto"/>
                <a:cs typeface="Roboto"/>
              </a:rPr>
              <a:t>extraction</a:t>
            </a:r>
            <a:r>
              <a:rPr sz="3300" spc="10" dirty="0">
                <a:latin typeface="Roboto"/>
                <a:cs typeface="Roboto"/>
              </a:rPr>
              <a:t> </a:t>
            </a:r>
            <a:r>
              <a:rPr sz="3300" spc="-15" dirty="0">
                <a:latin typeface="Roboto"/>
                <a:cs typeface="Roboto"/>
              </a:rPr>
              <a:t>methods.</a:t>
            </a:r>
            <a:endParaRPr sz="3300">
              <a:latin typeface="Roboto"/>
              <a:cs typeface="Roboto"/>
            </a:endParaRPr>
          </a:p>
          <a:p>
            <a:pPr>
              <a:lnSpc>
                <a:spcPct val="100000"/>
              </a:lnSpc>
            </a:pPr>
            <a:endParaRPr sz="3800">
              <a:latin typeface="Roboto"/>
              <a:cs typeface="Roboto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385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</a:pPr>
            <a:r>
              <a:rPr sz="3300" b="1" spc="-5" dirty="0">
                <a:latin typeface="Roboto"/>
                <a:cs typeface="Roboto"/>
              </a:rPr>
              <a:t>4.</a:t>
            </a:r>
            <a:r>
              <a:rPr sz="3300" b="1" spc="-10" dirty="0">
                <a:latin typeface="Roboto"/>
                <a:cs typeface="Roboto"/>
              </a:rPr>
              <a:t> </a:t>
            </a:r>
            <a:r>
              <a:rPr sz="3300" b="1" spc="20" dirty="0">
                <a:latin typeface="Roboto"/>
                <a:cs typeface="Roboto"/>
              </a:rPr>
              <a:t>Gesture</a:t>
            </a:r>
            <a:r>
              <a:rPr sz="3300" b="1" spc="-10" dirty="0">
                <a:latin typeface="Roboto"/>
                <a:cs typeface="Roboto"/>
              </a:rPr>
              <a:t> </a:t>
            </a:r>
            <a:r>
              <a:rPr sz="3300" b="1" dirty="0">
                <a:latin typeface="Roboto"/>
                <a:cs typeface="Roboto"/>
              </a:rPr>
              <a:t>Recognition</a:t>
            </a:r>
            <a:r>
              <a:rPr sz="3300" b="1" spc="-5" dirty="0">
                <a:latin typeface="Roboto"/>
                <a:cs typeface="Roboto"/>
              </a:rPr>
              <a:t> </a:t>
            </a:r>
            <a:r>
              <a:rPr sz="3300" b="1" spc="5" dirty="0">
                <a:latin typeface="Roboto"/>
                <a:cs typeface="Roboto"/>
              </a:rPr>
              <a:t>Module:</a:t>
            </a:r>
            <a:endParaRPr sz="3300">
              <a:latin typeface="Roboto"/>
              <a:cs typeface="Roboto"/>
            </a:endParaRPr>
          </a:p>
          <a:p>
            <a:pPr marL="12700" marR="1539240">
              <a:lnSpc>
                <a:spcPts val="6600"/>
              </a:lnSpc>
              <a:spcBef>
                <a:spcPts val="459"/>
              </a:spcBef>
              <a:tabLst>
                <a:tab pos="9717405" algn="l"/>
              </a:tabLst>
            </a:pPr>
            <a:r>
              <a:rPr sz="3300" spc="-20" dirty="0">
                <a:latin typeface="Roboto"/>
                <a:cs typeface="Roboto"/>
              </a:rPr>
              <a:t>Algorithms:</a:t>
            </a:r>
            <a:r>
              <a:rPr sz="3300" spc="10" dirty="0">
                <a:latin typeface="Roboto"/>
                <a:cs typeface="Roboto"/>
              </a:rPr>
              <a:t> </a:t>
            </a:r>
            <a:r>
              <a:rPr sz="3300" spc="-25" dirty="0">
                <a:latin typeface="Roboto"/>
                <a:cs typeface="Roboto"/>
              </a:rPr>
              <a:t>Convolutional</a:t>
            </a:r>
            <a:r>
              <a:rPr sz="3300" spc="10" dirty="0">
                <a:latin typeface="Roboto"/>
                <a:cs typeface="Roboto"/>
              </a:rPr>
              <a:t> </a:t>
            </a:r>
            <a:r>
              <a:rPr sz="3300" spc="-20" dirty="0">
                <a:latin typeface="Roboto"/>
                <a:cs typeface="Roboto"/>
              </a:rPr>
              <a:t>Neural</a:t>
            </a:r>
            <a:r>
              <a:rPr sz="3300" spc="15" dirty="0">
                <a:latin typeface="Roboto"/>
                <a:cs typeface="Roboto"/>
              </a:rPr>
              <a:t> </a:t>
            </a:r>
            <a:r>
              <a:rPr sz="3300" spc="-10" dirty="0">
                <a:latin typeface="Roboto"/>
                <a:cs typeface="Roboto"/>
              </a:rPr>
              <a:t>Networks</a:t>
            </a:r>
            <a:r>
              <a:rPr sz="3300" spc="10" dirty="0">
                <a:latin typeface="Roboto"/>
                <a:cs typeface="Roboto"/>
              </a:rPr>
              <a:t> </a:t>
            </a:r>
            <a:r>
              <a:rPr sz="3300" spc="25" dirty="0">
                <a:latin typeface="Roboto"/>
                <a:cs typeface="Roboto"/>
              </a:rPr>
              <a:t>(CNNs)	</a:t>
            </a:r>
            <a:r>
              <a:rPr sz="3300" spc="-25" dirty="0">
                <a:latin typeface="Roboto"/>
                <a:cs typeface="Roboto"/>
              </a:rPr>
              <a:t>recognition</a:t>
            </a:r>
            <a:r>
              <a:rPr sz="3300" spc="-40" dirty="0">
                <a:latin typeface="Roboto"/>
                <a:cs typeface="Roboto"/>
              </a:rPr>
              <a:t> </a:t>
            </a:r>
            <a:r>
              <a:rPr sz="3300" spc="-10" dirty="0">
                <a:latin typeface="Roboto"/>
                <a:cs typeface="Roboto"/>
              </a:rPr>
              <a:t>models. </a:t>
            </a:r>
            <a:r>
              <a:rPr sz="3300" spc="-805" dirty="0">
                <a:latin typeface="Roboto"/>
                <a:cs typeface="Roboto"/>
              </a:rPr>
              <a:t> </a:t>
            </a:r>
            <a:r>
              <a:rPr sz="3300" spc="-25" dirty="0">
                <a:latin typeface="Roboto"/>
                <a:cs typeface="Roboto"/>
              </a:rPr>
              <a:t>Tasks:</a:t>
            </a:r>
            <a:r>
              <a:rPr sz="3300" spc="-10" dirty="0">
                <a:latin typeface="Roboto"/>
                <a:cs typeface="Roboto"/>
              </a:rPr>
              <a:t> </a:t>
            </a:r>
            <a:r>
              <a:rPr sz="3300" spc="-25" dirty="0">
                <a:latin typeface="Roboto"/>
                <a:cs typeface="Roboto"/>
              </a:rPr>
              <a:t>Interprets</a:t>
            </a:r>
            <a:r>
              <a:rPr sz="3300" spc="-5" dirty="0">
                <a:latin typeface="Roboto"/>
                <a:cs typeface="Roboto"/>
              </a:rPr>
              <a:t> </a:t>
            </a:r>
            <a:r>
              <a:rPr sz="3300" spc="-15" dirty="0">
                <a:latin typeface="Roboto"/>
                <a:cs typeface="Roboto"/>
              </a:rPr>
              <a:t>extracted</a:t>
            </a:r>
            <a:r>
              <a:rPr sz="3300" spc="-5" dirty="0">
                <a:latin typeface="Roboto"/>
                <a:cs typeface="Roboto"/>
              </a:rPr>
              <a:t> </a:t>
            </a:r>
            <a:r>
              <a:rPr sz="3300" spc="-10" dirty="0">
                <a:latin typeface="Roboto"/>
                <a:cs typeface="Roboto"/>
              </a:rPr>
              <a:t>features,</a:t>
            </a:r>
            <a:r>
              <a:rPr sz="3300" spc="-5" dirty="0">
                <a:latin typeface="Roboto"/>
                <a:cs typeface="Roboto"/>
              </a:rPr>
              <a:t> </a:t>
            </a:r>
            <a:r>
              <a:rPr sz="3300" spc="-15" dirty="0">
                <a:latin typeface="Roboto"/>
                <a:cs typeface="Roboto"/>
              </a:rPr>
              <a:t>recognizes</a:t>
            </a:r>
            <a:r>
              <a:rPr sz="3300" spc="-5" dirty="0">
                <a:latin typeface="Roboto"/>
                <a:cs typeface="Roboto"/>
              </a:rPr>
              <a:t> specific </a:t>
            </a:r>
            <a:r>
              <a:rPr sz="3300" spc="-40" dirty="0">
                <a:latin typeface="Roboto"/>
                <a:cs typeface="Roboto"/>
              </a:rPr>
              <a:t>hand</a:t>
            </a:r>
            <a:r>
              <a:rPr sz="3300" spc="-10" dirty="0">
                <a:latin typeface="Roboto"/>
                <a:cs typeface="Roboto"/>
              </a:rPr>
              <a:t> </a:t>
            </a:r>
            <a:r>
              <a:rPr sz="3300" spc="-20" dirty="0">
                <a:latin typeface="Roboto"/>
                <a:cs typeface="Roboto"/>
              </a:rPr>
              <a:t>gestures.</a:t>
            </a:r>
            <a:endParaRPr sz="3300">
              <a:latin typeface="Roboto"/>
              <a:cs typeface="Roboto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6812" y="195725"/>
            <a:ext cx="4267199" cy="106679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977281" y="1951041"/>
            <a:ext cx="16323310" cy="6395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78790" indent="-466725">
              <a:lnSpc>
                <a:spcPct val="100000"/>
              </a:lnSpc>
              <a:spcBef>
                <a:spcPts val="100"/>
              </a:spcBef>
              <a:buAutoNum type="arabicPeriod" startAt="5"/>
              <a:tabLst>
                <a:tab pos="479425" algn="l"/>
              </a:tabLst>
            </a:pPr>
            <a:r>
              <a:rPr sz="3300" b="1" spc="20" dirty="0">
                <a:latin typeface="Roboto"/>
                <a:cs typeface="Roboto"/>
              </a:rPr>
              <a:t>Gesture</a:t>
            </a:r>
            <a:r>
              <a:rPr sz="3300" b="1" spc="-25" dirty="0">
                <a:latin typeface="Roboto"/>
                <a:cs typeface="Roboto"/>
              </a:rPr>
              <a:t> </a:t>
            </a:r>
            <a:r>
              <a:rPr sz="3300" b="1" dirty="0">
                <a:latin typeface="Roboto"/>
                <a:cs typeface="Roboto"/>
              </a:rPr>
              <a:t>Mapping</a:t>
            </a:r>
            <a:r>
              <a:rPr sz="3300" b="1" spc="-20" dirty="0">
                <a:latin typeface="Roboto"/>
                <a:cs typeface="Roboto"/>
              </a:rPr>
              <a:t> </a:t>
            </a:r>
            <a:r>
              <a:rPr sz="3300" b="1" spc="5" dirty="0">
                <a:latin typeface="Roboto"/>
                <a:cs typeface="Roboto"/>
              </a:rPr>
              <a:t>Module:</a:t>
            </a:r>
            <a:endParaRPr sz="3300" dirty="0">
              <a:latin typeface="Roboto"/>
              <a:cs typeface="Roboto"/>
            </a:endParaRPr>
          </a:p>
          <a:p>
            <a:pPr marL="12700" marR="1774189">
              <a:lnSpc>
                <a:spcPts val="6600"/>
              </a:lnSpc>
              <a:spcBef>
                <a:spcPts val="660"/>
              </a:spcBef>
            </a:pPr>
            <a:r>
              <a:rPr sz="3300" spc="-35" dirty="0">
                <a:latin typeface="Roboto"/>
                <a:cs typeface="Roboto"/>
              </a:rPr>
              <a:t>Functionality:</a:t>
            </a:r>
            <a:r>
              <a:rPr sz="3300" dirty="0">
                <a:latin typeface="Roboto"/>
                <a:cs typeface="Roboto"/>
              </a:rPr>
              <a:t> </a:t>
            </a:r>
            <a:r>
              <a:rPr sz="3300" spc="-15" dirty="0">
                <a:latin typeface="Roboto"/>
                <a:cs typeface="Roboto"/>
              </a:rPr>
              <a:t>Maps</a:t>
            </a:r>
            <a:r>
              <a:rPr sz="3300" dirty="0">
                <a:latin typeface="Roboto"/>
                <a:cs typeface="Roboto"/>
              </a:rPr>
              <a:t> </a:t>
            </a:r>
            <a:r>
              <a:rPr sz="3300" spc="-15" dirty="0">
                <a:latin typeface="Roboto"/>
                <a:cs typeface="Roboto"/>
              </a:rPr>
              <a:t>recognized</a:t>
            </a:r>
            <a:r>
              <a:rPr sz="3300" dirty="0">
                <a:latin typeface="Roboto"/>
                <a:cs typeface="Roboto"/>
              </a:rPr>
              <a:t> </a:t>
            </a:r>
            <a:r>
              <a:rPr sz="3300" spc="-20" dirty="0">
                <a:latin typeface="Roboto"/>
                <a:cs typeface="Roboto"/>
              </a:rPr>
              <a:t>gestures</a:t>
            </a:r>
            <a:r>
              <a:rPr sz="3300" dirty="0">
                <a:latin typeface="Roboto"/>
                <a:cs typeface="Roboto"/>
              </a:rPr>
              <a:t> </a:t>
            </a:r>
            <a:r>
              <a:rPr sz="3300" spc="-15" dirty="0">
                <a:latin typeface="Roboto"/>
                <a:cs typeface="Roboto"/>
              </a:rPr>
              <a:t>to</a:t>
            </a:r>
            <a:r>
              <a:rPr sz="3300" dirty="0">
                <a:latin typeface="Roboto"/>
                <a:cs typeface="Roboto"/>
              </a:rPr>
              <a:t> </a:t>
            </a:r>
            <a:r>
              <a:rPr sz="3300" spc="-10" dirty="0">
                <a:latin typeface="Roboto"/>
                <a:cs typeface="Roboto"/>
              </a:rPr>
              <a:t>predefined</a:t>
            </a:r>
            <a:r>
              <a:rPr sz="3300" spc="5" dirty="0">
                <a:latin typeface="Roboto"/>
                <a:cs typeface="Roboto"/>
              </a:rPr>
              <a:t> </a:t>
            </a:r>
            <a:r>
              <a:rPr sz="3300" spc="-15" dirty="0">
                <a:latin typeface="Roboto"/>
                <a:cs typeface="Roboto"/>
              </a:rPr>
              <a:t>commands</a:t>
            </a:r>
            <a:r>
              <a:rPr sz="3300" dirty="0">
                <a:latin typeface="Roboto"/>
                <a:cs typeface="Roboto"/>
              </a:rPr>
              <a:t> </a:t>
            </a:r>
            <a:r>
              <a:rPr sz="3300" spc="-20" dirty="0">
                <a:latin typeface="Roboto"/>
                <a:cs typeface="Roboto"/>
              </a:rPr>
              <a:t>or</a:t>
            </a:r>
            <a:r>
              <a:rPr sz="3300" dirty="0">
                <a:latin typeface="Roboto"/>
                <a:cs typeface="Roboto"/>
              </a:rPr>
              <a:t> </a:t>
            </a:r>
            <a:r>
              <a:rPr sz="3300" spc="-25" dirty="0">
                <a:latin typeface="Roboto"/>
                <a:cs typeface="Roboto"/>
              </a:rPr>
              <a:t>actions. </a:t>
            </a:r>
            <a:r>
              <a:rPr sz="3300" spc="-20" dirty="0">
                <a:latin typeface="Roboto"/>
                <a:cs typeface="Roboto"/>
              </a:rPr>
              <a:t> </a:t>
            </a:r>
            <a:r>
              <a:rPr sz="3300" spc="-25" dirty="0">
                <a:latin typeface="Roboto"/>
                <a:cs typeface="Roboto"/>
              </a:rPr>
              <a:t>Tasks:</a:t>
            </a:r>
            <a:r>
              <a:rPr sz="3300" dirty="0">
                <a:latin typeface="Roboto"/>
                <a:cs typeface="Roboto"/>
              </a:rPr>
              <a:t> </a:t>
            </a:r>
            <a:r>
              <a:rPr sz="3300" spc="-20" dirty="0">
                <a:latin typeface="Roboto"/>
                <a:cs typeface="Roboto"/>
              </a:rPr>
              <a:t>Associating</a:t>
            </a:r>
            <a:r>
              <a:rPr sz="3300" spc="5" dirty="0">
                <a:latin typeface="Roboto"/>
                <a:cs typeface="Roboto"/>
              </a:rPr>
              <a:t> </a:t>
            </a:r>
            <a:r>
              <a:rPr sz="3300" spc="-20" dirty="0">
                <a:latin typeface="Roboto"/>
                <a:cs typeface="Roboto"/>
              </a:rPr>
              <a:t>gestures</a:t>
            </a:r>
            <a:r>
              <a:rPr sz="3300" spc="5" dirty="0">
                <a:latin typeface="Roboto"/>
                <a:cs typeface="Roboto"/>
              </a:rPr>
              <a:t> </a:t>
            </a:r>
            <a:r>
              <a:rPr sz="3300" spc="-35" dirty="0">
                <a:latin typeface="Roboto"/>
                <a:cs typeface="Roboto"/>
              </a:rPr>
              <a:t>with</a:t>
            </a:r>
            <a:r>
              <a:rPr sz="3300" spc="5" dirty="0">
                <a:latin typeface="Roboto"/>
                <a:cs typeface="Roboto"/>
              </a:rPr>
              <a:t> </a:t>
            </a:r>
            <a:r>
              <a:rPr sz="3300" spc="-5" dirty="0">
                <a:latin typeface="Roboto"/>
                <a:cs typeface="Roboto"/>
              </a:rPr>
              <a:t>specific</a:t>
            </a:r>
            <a:r>
              <a:rPr sz="3300" spc="5" dirty="0">
                <a:latin typeface="Roboto"/>
                <a:cs typeface="Roboto"/>
              </a:rPr>
              <a:t> </a:t>
            </a:r>
            <a:r>
              <a:rPr sz="3300" spc="-25" dirty="0">
                <a:latin typeface="Roboto"/>
                <a:cs typeface="Roboto"/>
              </a:rPr>
              <a:t>functions</a:t>
            </a:r>
            <a:r>
              <a:rPr sz="3300" spc="5" dirty="0">
                <a:latin typeface="Roboto"/>
                <a:cs typeface="Roboto"/>
              </a:rPr>
              <a:t> </a:t>
            </a:r>
            <a:r>
              <a:rPr sz="3300" spc="-5" dirty="0">
                <a:latin typeface="Roboto"/>
                <a:cs typeface="Roboto"/>
              </a:rPr>
              <a:t>(e.g.,</a:t>
            </a:r>
            <a:r>
              <a:rPr sz="3300" spc="5" dirty="0">
                <a:latin typeface="Roboto"/>
                <a:cs typeface="Roboto"/>
              </a:rPr>
              <a:t> </a:t>
            </a:r>
            <a:r>
              <a:rPr sz="3300" spc="-45" dirty="0">
                <a:latin typeface="Roboto"/>
                <a:cs typeface="Roboto"/>
              </a:rPr>
              <a:t>turning</a:t>
            </a:r>
            <a:r>
              <a:rPr sz="3300" spc="5" dirty="0">
                <a:latin typeface="Roboto"/>
                <a:cs typeface="Roboto"/>
              </a:rPr>
              <a:t> </a:t>
            </a:r>
            <a:r>
              <a:rPr sz="3300" spc="-35" dirty="0">
                <a:latin typeface="Roboto"/>
                <a:cs typeface="Roboto"/>
              </a:rPr>
              <a:t>lights</a:t>
            </a:r>
            <a:r>
              <a:rPr sz="3300" dirty="0">
                <a:latin typeface="Roboto"/>
                <a:cs typeface="Roboto"/>
              </a:rPr>
              <a:t> </a:t>
            </a:r>
            <a:r>
              <a:rPr sz="3300" spc="15" dirty="0">
                <a:latin typeface="Roboto"/>
                <a:cs typeface="Roboto"/>
              </a:rPr>
              <a:t>on/off)</a:t>
            </a:r>
            <a:endParaRPr sz="3300" dirty="0">
              <a:latin typeface="Roboto"/>
              <a:cs typeface="Roboto"/>
            </a:endParaRPr>
          </a:p>
          <a:p>
            <a:pPr>
              <a:lnSpc>
                <a:spcPct val="100000"/>
              </a:lnSpc>
            </a:pPr>
            <a:endParaRPr sz="3800" dirty="0">
              <a:latin typeface="Roboto"/>
              <a:cs typeface="Roboto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3300" dirty="0">
              <a:latin typeface="Roboto"/>
              <a:cs typeface="Roboto"/>
            </a:endParaRPr>
          </a:p>
          <a:p>
            <a:pPr marL="478790" indent="-466725">
              <a:lnSpc>
                <a:spcPct val="100000"/>
              </a:lnSpc>
              <a:buAutoNum type="arabicPeriod" startAt="6"/>
              <a:tabLst>
                <a:tab pos="479425" algn="l"/>
              </a:tabLst>
            </a:pPr>
            <a:r>
              <a:rPr sz="3300" b="1" spc="-5" dirty="0">
                <a:latin typeface="Roboto"/>
                <a:cs typeface="Roboto"/>
              </a:rPr>
              <a:t>Communication </a:t>
            </a:r>
            <a:r>
              <a:rPr sz="3300" b="1" spc="15" dirty="0">
                <a:latin typeface="Roboto"/>
                <a:cs typeface="Roboto"/>
              </a:rPr>
              <a:t>Interface</a:t>
            </a:r>
            <a:r>
              <a:rPr sz="3300" b="1" spc="-5" dirty="0">
                <a:latin typeface="Roboto"/>
                <a:cs typeface="Roboto"/>
              </a:rPr>
              <a:t> </a:t>
            </a:r>
            <a:r>
              <a:rPr sz="3300" b="1" spc="5" dirty="0">
                <a:latin typeface="Roboto"/>
                <a:cs typeface="Roboto"/>
              </a:rPr>
              <a:t>Module:</a:t>
            </a:r>
            <a:endParaRPr sz="3300" dirty="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  <a:spcBef>
                <a:spcPts val="2640"/>
              </a:spcBef>
            </a:pPr>
            <a:r>
              <a:rPr sz="3300" spc="-20" dirty="0">
                <a:latin typeface="Roboto"/>
                <a:cs typeface="Roboto"/>
              </a:rPr>
              <a:t>Protocols:</a:t>
            </a:r>
            <a:r>
              <a:rPr sz="3300" dirty="0">
                <a:latin typeface="Roboto"/>
                <a:cs typeface="Roboto"/>
              </a:rPr>
              <a:t> </a:t>
            </a:r>
            <a:r>
              <a:rPr sz="3300" spc="-95" dirty="0">
                <a:latin typeface="Roboto"/>
                <a:cs typeface="Roboto"/>
              </a:rPr>
              <a:t>Wi-Fi,</a:t>
            </a:r>
            <a:r>
              <a:rPr sz="3300" dirty="0">
                <a:latin typeface="Roboto"/>
                <a:cs typeface="Roboto"/>
              </a:rPr>
              <a:t> </a:t>
            </a:r>
            <a:r>
              <a:rPr sz="3300" spc="-25" dirty="0">
                <a:latin typeface="Roboto"/>
                <a:cs typeface="Roboto"/>
              </a:rPr>
              <a:t>Bluetooth,</a:t>
            </a:r>
            <a:r>
              <a:rPr sz="3300" spc="5" dirty="0">
                <a:latin typeface="Roboto"/>
                <a:cs typeface="Roboto"/>
              </a:rPr>
              <a:t> </a:t>
            </a:r>
            <a:r>
              <a:rPr sz="3300" spc="-10" dirty="0">
                <a:latin typeface="Roboto"/>
                <a:cs typeface="Roboto"/>
              </a:rPr>
              <a:t>Zigbee,</a:t>
            </a:r>
            <a:r>
              <a:rPr sz="3300" dirty="0">
                <a:latin typeface="Roboto"/>
                <a:cs typeface="Roboto"/>
              </a:rPr>
              <a:t> </a:t>
            </a:r>
            <a:r>
              <a:rPr sz="3300" spc="-20" dirty="0">
                <a:latin typeface="Roboto"/>
                <a:cs typeface="Roboto"/>
              </a:rPr>
              <a:t>or</a:t>
            </a:r>
            <a:r>
              <a:rPr sz="3300" dirty="0">
                <a:latin typeface="Roboto"/>
                <a:cs typeface="Roboto"/>
              </a:rPr>
              <a:t> </a:t>
            </a:r>
            <a:r>
              <a:rPr sz="3300" spc="-25" dirty="0">
                <a:latin typeface="Roboto"/>
                <a:cs typeface="Roboto"/>
              </a:rPr>
              <a:t>other</a:t>
            </a:r>
            <a:r>
              <a:rPr sz="3300" spc="5" dirty="0">
                <a:latin typeface="Roboto"/>
                <a:cs typeface="Roboto"/>
              </a:rPr>
              <a:t> </a:t>
            </a:r>
            <a:r>
              <a:rPr sz="3300" spc="-20" dirty="0">
                <a:latin typeface="Roboto"/>
                <a:cs typeface="Roboto"/>
              </a:rPr>
              <a:t>communication</a:t>
            </a:r>
            <a:r>
              <a:rPr sz="3300" dirty="0">
                <a:latin typeface="Roboto"/>
                <a:cs typeface="Roboto"/>
              </a:rPr>
              <a:t> </a:t>
            </a:r>
            <a:r>
              <a:rPr sz="3300" spc="-15" dirty="0">
                <a:latin typeface="Roboto"/>
                <a:cs typeface="Roboto"/>
              </a:rPr>
              <a:t>protocols.</a:t>
            </a:r>
            <a:endParaRPr sz="3300" dirty="0">
              <a:latin typeface="Roboto"/>
              <a:cs typeface="Roboto"/>
            </a:endParaRPr>
          </a:p>
          <a:p>
            <a:pPr marL="12700" marR="5080">
              <a:lnSpc>
                <a:spcPts val="6600"/>
              </a:lnSpc>
              <a:spcBef>
                <a:spcPts val="459"/>
              </a:spcBef>
              <a:tabLst>
                <a:tab pos="1466850" algn="l"/>
                <a:tab pos="3620770" algn="l"/>
                <a:tab pos="4679950" algn="l"/>
                <a:tab pos="6706870" algn="l"/>
                <a:tab pos="8521065" algn="l"/>
                <a:tab pos="10808970" algn="l"/>
                <a:tab pos="11955780" algn="l"/>
                <a:tab pos="12881610" algn="l"/>
                <a:tab pos="14170660" algn="l"/>
              </a:tabLst>
            </a:pPr>
            <a:r>
              <a:rPr sz="3300" spc="-25" dirty="0">
                <a:latin typeface="Roboto"/>
                <a:cs typeface="Roboto"/>
              </a:rPr>
              <a:t>Tasks:	</a:t>
            </a:r>
            <a:r>
              <a:rPr sz="3300" spc="-20" dirty="0">
                <a:latin typeface="Roboto"/>
                <a:cs typeface="Roboto"/>
              </a:rPr>
              <a:t>Facilitates	</a:t>
            </a:r>
            <a:r>
              <a:rPr sz="3300" spc="-25" dirty="0">
                <a:latin typeface="Roboto"/>
                <a:cs typeface="Roboto"/>
              </a:rPr>
              <a:t>data	</a:t>
            </a:r>
            <a:r>
              <a:rPr sz="3300" spc="-20" dirty="0">
                <a:latin typeface="Roboto"/>
                <a:cs typeface="Roboto"/>
              </a:rPr>
              <a:t>exchange	</a:t>
            </a:r>
            <a:r>
              <a:rPr sz="3300" spc="-10" dirty="0">
                <a:latin typeface="Roboto"/>
                <a:cs typeface="Roboto"/>
              </a:rPr>
              <a:t>between	proces</a:t>
            </a:r>
            <a:r>
              <a:rPr sz="3300" spc="-35" dirty="0">
                <a:latin typeface="Roboto"/>
                <a:cs typeface="Roboto"/>
              </a:rPr>
              <a:t>sing	</a:t>
            </a:r>
            <a:r>
              <a:rPr sz="3300" spc="-40" dirty="0">
                <a:latin typeface="Roboto"/>
                <a:cs typeface="Roboto"/>
              </a:rPr>
              <a:t>units	</a:t>
            </a:r>
            <a:r>
              <a:rPr sz="3300" spc="-30" dirty="0">
                <a:latin typeface="Roboto"/>
                <a:cs typeface="Roboto"/>
              </a:rPr>
              <a:t>and	</a:t>
            </a:r>
            <a:r>
              <a:rPr sz="3300" spc="-10" dirty="0">
                <a:latin typeface="Roboto"/>
                <a:cs typeface="Roboto"/>
              </a:rPr>
              <a:t>home	</a:t>
            </a:r>
            <a:r>
              <a:rPr sz="3300" spc="-25" dirty="0">
                <a:latin typeface="Roboto"/>
                <a:cs typeface="Roboto"/>
              </a:rPr>
              <a:t>automation  </a:t>
            </a:r>
            <a:r>
              <a:rPr sz="3300" spc="-15" dirty="0">
                <a:latin typeface="Roboto"/>
                <a:cs typeface="Roboto"/>
              </a:rPr>
              <a:t>devices.</a:t>
            </a:r>
            <a:endParaRPr sz="3300" dirty="0">
              <a:latin typeface="Roboto"/>
              <a:cs typeface="Roboto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5109" y="195725"/>
            <a:ext cx="4267199" cy="106679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</TotalTime>
  <Words>1103</Words>
  <Application>Microsoft Macintosh PowerPoint</Application>
  <PresentationFormat>Custom</PresentationFormat>
  <Paragraphs>95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Roboto</vt:lpstr>
      <vt:lpstr>Office Theme</vt:lpstr>
      <vt:lpstr>HOME AUTOMATION USING  GESTURES</vt:lpstr>
      <vt:lpstr>Problem Statement</vt:lpstr>
      <vt:lpstr>Research Objective</vt:lpstr>
      <vt:lpstr>Proposed System - Proposed System Introduction</vt:lpstr>
      <vt:lpstr>Proposed System Diagram</vt:lpstr>
      <vt:lpstr>c) List of modules</vt:lpstr>
      <vt:lpstr>d) Explanation of all the modules</vt:lpstr>
      <vt:lpstr>PowerPoint Presentation</vt:lpstr>
      <vt:lpstr>PowerPoint Presentation</vt:lpstr>
      <vt:lpstr>Results and Discussions</vt:lpstr>
      <vt:lpstr>PowerPoint Presentation</vt:lpstr>
      <vt:lpstr>PowerPoint Presentation</vt:lpstr>
      <vt:lpstr>PowerPoint Presentation</vt:lpstr>
      <vt:lpstr>Hardware implementation  will be Shown</vt:lpstr>
      <vt:lpstr>Tabular Column</vt:lpstr>
      <vt:lpstr>PowerPoint Presentation</vt:lpstr>
      <vt:lpstr>Guide Approval Mail</vt:lpstr>
      <vt:lpstr>References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Review 3</dc:title>
  <dc:creator>Rupak Charan</dc:creator>
  <cp:keywords>DAF8qkqqKco,BAEr1ZrAG-U</cp:keywords>
  <cp:lastModifiedBy>Pharos Sophy Samuel</cp:lastModifiedBy>
  <cp:revision>3</cp:revision>
  <dcterms:created xsi:type="dcterms:W3CDTF">2024-11-12T08:23:42Z</dcterms:created>
  <dcterms:modified xsi:type="dcterms:W3CDTF">2024-11-13T05:12:22Z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2024-04-25T00:00:00Z</vt:filetime>
  </property>
  <property fmtid="{D5CDD505-2E9C-101B-9397-08002B2CF9AE}" pid="3" name="Creator">
    <vt:lpwstr>Canva</vt:lpwstr>
  </property>
  <property fmtid="{D5CDD505-2E9C-101B-9397-08002B2CF9AE}" pid="4" name="LastSaved">
    <vt:filetime>2024-11-12T00:00:00Z</vt:filetime>
  </property>
</Properties>
</file>